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60" r:id="rId5"/>
    <p:sldId id="263" r:id="rId6"/>
    <p:sldId id="264" r:id="rId7"/>
    <p:sldId id="265" r:id="rId8"/>
    <p:sldId id="266" r:id="rId9"/>
    <p:sldId id="267" r:id="rId10"/>
    <p:sldId id="261" r:id="rId11"/>
    <p:sldId id="268" r:id="rId12"/>
    <p:sldId id="269" r:id="rId13"/>
    <p:sldId id="270" r:id="rId14"/>
    <p:sldId id="272" r:id="rId15"/>
    <p:sldId id="273" r:id="rId16"/>
    <p:sldId id="271"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CAD6E-2E61-40D4-86CE-BD8D1CC1D765}" type="datetimeFigureOut">
              <a:rPr lang="en-IN" smtClean="0"/>
              <a:t>27-01-2022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2D1BC2-4905-40CB-882C-7EDE295C3F54}" type="slidenum">
              <a:rPr lang="en-IN" smtClean="0"/>
              <a:t>‹#›</a:t>
            </a:fld>
            <a:endParaRPr lang="en-IN"/>
          </a:p>
        </p:txBody>
      </p:sp>
    </p:spTree>
    <p:extLst>
      <p:ext uri="{BB962C8B-B14F-4D97-AF65-F5344CB8AC3E}">
        <p14:creationId xmlns:p14="http://schemas.microsoft.com/office/powerpoint/2010/main" val="54541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Weighing in at about three pounds, the human brain is a marvel of evolutionary engineering. The brain transforms signals from millions of sensors located all over the body into appropriate muscle commands to enact a behavior suitable to the task at hand.</a:t>
            </a:r>
            <a:endParaRPr lang="en-IN" dirty="0"/>
          </a:p>
        </p:txBody>
      </p:sp>
      <p:sp>
        <p:nvSpPr>
          <p:cNvPr id="4" name="Slide Number Placeholder 3"/>
          <p:cNvSpPr>
            <a:spLocks noGrp="1"/>
          </p:cNvSpPr>
          <p:nvPr>
            <p:ph type="sldNum" sz="quarter" idx="5"/>
          </p:nvPr>
        </p:nvSpPr>
        <p:spPr/>
        <p:txBody>
          <a:bodyPr/>
          <a:lstStyle/>
          <a:p>
            <a:fld id="{2B2D1BC2-4905-40CB-882C-7EDE295C3F54}" type="slidenum">
              <a:rPr lang="en-IN" smtClean="0"/>
              <a:t>2</a:t>
            </a:fld>
            <a:endParaRPr lang="en-IN"/>
          </a:p>
        </p:txBody>
      </p:sp>
    </p:spTree>
    <p:extLst>
      <p:ext uri="{BB962C8B-B14F-4D97-AF65-F5344CB8AC3E}">
        <p14:creationId xmlns:p14="http://schemas.microsoft.com/office/powerpoint/2010/main" val="264919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connections between neurons are plastic, allowing the brain’s networks to adapt to new inputs and changing circumstances</a:t>
            </a:r>
            <a:endParaRPr lang="en-IN" dirty="0"/>
          </a:p>
        </p:txBody>
      </p:sp>
      <p:sp>
        <p:nvSpPr>
          <p:cNvPr id="4" name="Slide Number Placeholder 3"/>
          <p:cNvSpPr>
            <a:spLocks noGrp="1"/>
          </p:cNvSpPr>
          <p:nvPr>
            <p:ph type="sldNum" sz="quarter" idx="5"/>
          </p:nvPr>
        </p:nvSpPr>
        <p:spPr/>
        <p:txBody>
          <a:bodyPr/>
          <a:lstStyle/>
          <a:p>
            <a:fld id="{2B2D1BC2-4905-40CB-882C-7EDE295C3F54}" type="slidenum">
              <a:rPr lang="en-IN" smtClean="0"/>
              <a:t>3</a:t>
            </a:fld>
            <a:endParaRPr lang="en-IN"/>
          </a:p>
        </p:txBody>
      </p:sp>
    </p:spTree>
    <p:extLst>
      <p:ext uri="{BB962C8B-B14F-4D97-AF65-F5344CB8AC3E}">
        <p14:creationId xmlns:p14="http://schemas.microsoft.com/office/powerpoint/2010/main" val="148992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connections between neurons are plastic, allowing the brain’s networks to adapt to new inputs and changing circumstances</a:t>
            </a:r>
            <a:endParaRPr lang="en-IN" dirty="0"/>
          </a:p>
        </p:txBody>
      </p:sp>
      <p:sp>
        <p:nvSpPr>
          <p:cNvPr id="4" name="Slide Number Placeholder 3"/>
          <p:cNvSpPr>
            <a:spLocks noGrp="1"/>
          </p:cNvSpPr>
          <p:nvPr>
            <p:ph type="sldNum" sz="quarter" idx="5"/>
          </p:nvPr>
        </p:nvSpPr>
        <p:spPr/>
        <p:txBody>
          <a:bodyPr/>
          <a:lstStyle/>
          <a:p>
            <a:fld id="{2B2D1BC2-4905-40CB-882C-7EDE295C3F54}" type="slidenum">
              <a:rPr lang="en-IN" smtClean="0"/>
              <a:t>4</a:t>
            </a:fld>
            <a:endParaRPr lang="en-IN"/>
          </a:p>
        </p:txBody>
      </p:sp>
    </p:spTree>
    <p:extLst>
      <p:ext uri="{BB962C8B-B14F-4D97-AF65-F5344CB8AC3E}">
        <p14:creationId xmlns:p14="http://schemas.microsoft.com/office/powerpoint/2010/main" val="3961417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 the neuron a hybrid analog-digital computing device: digital 0/1 inputs are converted to analog changes in the local membrane potential, followed by summation of these changes at the soma, and a spike if the summation of changes exceeds threshold. This simplified model of course ignores the complex and potentially important forms of signal processing associated with dendrites, but the threshold model of a neuron has proven to be a useful abstraction in neural modeling and artificial neural networks.</a:t>
            </a:r>
            <a:endParaRPr lang="en-IN" dirty="0"/>
          </a:p>
        </p:txBody>
      </p:sp>
      <p:sp>
        <p:nvSpPr>
          <p:cNvPr id="4" name="Slide Number Placeholder 3"/>
          <p:cNvSpPr>
            <a:spLocks noGrp="1"/>
          </p:cNvSpPr>
          <p:nvPr>
            <p:ph type="sldNum" sz="quarter" idx="5"/>
          </p:nvPr>
        </p:nvSpPr>
        <p:spPr/>
        <p:txBody>
          <a:bodyPr/>
          <a:lstStyle/>
          <a:p>
            <a:fld id="{2B2D1BC2-4905-40CB-882C-7EDE295C3F54}" type="slidenum">
              <a:rPr lang="en-IN" smtClean="0"/>
              <a:t>17</a:t>
            </a:fld>
            <a:endParaRPr lang="en-IN"/>
          </a:p>
        </p:txBody>
      </p:sp>
    </p:spTree>
    <p:extLst>
      <p:ext uri="{BB962C8B-B14F-4D97-AF65-F5344CB8AC3E}">
        <p14:creationId xmlns:p14="http://schemas.microsoft.com/office/powerpoint/2010/main" val="2035389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critical component of the brain’s adaptive capabilities is the ability of neurons to change the strength of the connections between themselves through synaptic plasticity</a:t>
            </a:r>
            <a:endParaRPr lang="en-IN" dirty="0"/>
          </a:p>
        </p:txBody>
      </p:sp>
      <p:sp>
        <p:nvSpPr>
          <p:cNvPr id="4" name="Slide Number Placeholder 3"/>
          <p:cNvSpPr>
            <a:spLocks noGrp="1"/>
          </p:cNvSpPr>
          <p:nvPr>
            <p:ph type="sldNum" sz="quarter" idx="5"/>
          </p:nvPr>
        </p:nvSpPr>
        <p:spPr/>
        <p:txBody>
          <a:bodyPr/>
          <a:lstStyle/>
          <a:p>
            <a:fld id="{2B2D1BC2-4905-40CB-882C-7EDE295C3F54}" type="slidenum">
              <a:rPr lang="en-IN" smtClean="0"/>
              <a:t>18</a:t>
            </a:fld>
            <a:endParaRPr lang="en-IN"/>
          </a:p>
        </p:txBody>
      </p:sp>
    </p:spTree>
    <p:extLst>
      <p:ext uri="{BB962C8B-B14F-4D97-AF65-F5344CB8AC3E}">
        <p14:creationId xmlns:p14="http://schemas.microsoft.com/office/powerpoint/2010/main" val="1347911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spinal cord is the main pathway that conveys descending motor-control signals from the brain to muscles all over the body and ascending sensory feedback information from the muscles and skin back to the brain.</a:t>
            </a:r>
          </a:p>
          <a:p>
            <a:endParaRPr lang="en-IN" dirty="0"/>
          </a:p>
        </p:txBody>
      </p:sp>
      <p:sp>
        <p:nvSpPr>
          <p:cNvPr id="4" name="Slide Number Placeholder 3"/>
          <p:cNvSpPr>
            <a:spLocks noGrp="1"/>
          </p:cNvSpPr>
          <p:nvPr>
            <p:ph type="sldNum" sz="quarter" idx="5"/>
          </p:nvPr>
        </p:nvSpPr>
        <p:spPr/>
        <p:txBody>
          <a:bodyPr/>
          <a:lstStyle/>
          <a:p>
            <a:fld id="{2B2D1BC2-4905-40CB-882C-7EDE295C3F54}" type="slidenum">
              <a:rPr lang="en-IN" smtClean="0"/>
              <a:t>23</a:t>
            </a:fld>
            <a:endParaRPr lang="en-IN"/>
          </a:p>
        </p:txBody>
      </p:sp>
    </p:spTree>
    <p:extLst>
      <p:ext uri="{BB962C8B-B14F-4D97-AF65-F5344CB8AC3E}">
        <p14:creationId xmlns:p14="http://schemas.microsoft.com/office/powerpoint/2010/main" val="3631673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D109-BF4D-4DC4-8249-D5752A2C24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B9E7EA-CDDE-4147-8FE4-B006F17EC8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9172A6-A5D6-44F8-B25D-0D38B205C0FA}"/>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5" name="Footer Placeholder 4">
            <a:extLst>
              <a:ext uri="{FF2B5EF4-FFF2-40B4-BE49-F238E27FC236}">
                <a16:creationId xmlns:a16="http://schemas.microsoft.com/office/drawing/2014/main" id="{0CBAC207-7903-4F01-9287-5856F29A68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79E04F-7B72-439F-B5F3-8A12B993306B}"/>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3539402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30478-F87D-421D-8865-FFF8CD5794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7E374F-2C7F-418E-B2A9-CF961D564A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78C5CF-CBC6-4AB1-B4CC-AA498E1B547C}"/>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5" name="Footer Placeholder 4">
            <a:extLst>
              <a:ext uri="{FF2B5EF4-FFF2-40B4-BE49-F238E27FC236}">
                <a16:creationId xmlns:a16="http://schemas.microsoft.com/office/drawing/2014/main" id="{1AA49A4F-480A-44B3-B8A7-B045FCDD91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190410-6116-48C0-A038-61AF9DE265AC}"/>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4189005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11390F-C6BB-4CB6-B3EC-5031981CCE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3CD5A1-5C67-4D41-AFFC-9BAC6DD96A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E8827C-66EB-4BC6-97CB-39926E6BC9A3}"/>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5" name="Footer Placeholder 4">
            <a:extLst>
              <a:ext uri="{FF2B5EF4-FFF2-40B4-BE49-F238E27FC236}">
                <a16:creationId xmlns:a16="http://schemas.microsoft.com/office/drawing/2014/main" id="{675957E1-9FF7-47EC-932C-0E6F43890F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013B35-C4AF-4927-848E-958CCD554B79}"/>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183971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72245-063C-455E-B70D-DB32ABFFD2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51E206-4CAA-4C12-8866-7E89024BF5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9EBDBB-C271-4EF3-A547-A51A1AD0D46D}"/>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5" name="Footer Placeholder 4">
            <a:extLst>
              <a:ext uri="{FF2B5EF4-FFF2-40B4-BE49-F238E27FC236}">
                <a16:creationId xmlns:a16="http://schemas.microsoft.com/office/drawing/2014/main" id="{F5505487-7050-40FE-BEE4-694D5F9B3F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C5E361-B022-4DB9-B0F1-EA07C8BD6353}"/>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853166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B522-07ED-4133-90D0-A1F2C3631C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EFF1B7-5D25-4002-881E-04C14ADAF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ADCE1C-2C89-496F-8D1E-DC703FE1EC0E}"/>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5" name="Footer Placeholder 4">
            <a:extLst>
              <a:ext uri="{FF2B5EF4-FFF2-40B4-BE49-F238E27FC236}">
                <a16:creationId xmlns:a16="http://schemas.microsoft.com/office/drawing/2014/main" id="{8340FDBF-4D19-40F4-A590-C2590FCAE4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9436F-3ACF-4A23-A497-EAE28F052E68}"/>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2191275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9279-2CFF-46AC-95ED-2B68C1A1BFE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F6E47D-E4CA-4058-9CEC-E9611E89D9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329366-256C-426D-B8AC-2E1003F0D9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F8BDBF-548E-42F3-AAD8-FD43F7CC56A3}"/>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6" name="Footer Placeholder 5">
            <a:extLst>
              <a:ext uri="{FF2B5EF4-FFF2-40B4-BE49-F238E27FC236}">
                <a16:creationId xmlns:a16="http://schemas.microsoft.com/office/drawing/2014/main" id="{D64B6AE9-7700-4B39-9259-EF9DF0CD05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1D2AEF-6C35-44B7-8B98-630B76052B01}"/>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3747807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F4593-7AE3-42D4-A1B2-91C05C73A7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10E2ED-1413-426B-943A-60063D13E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DC97F-3159-48FD-9225-41554E5E63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554415-7BB6-4349-998D-495D27F016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1A3263-4E1D-467B-8A81-947C6FECB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1BD605B-ADFE-48D5-BC3C-0820F282A7A0}"/>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8" name="Footer Placeholder 7">
            <a:extLst>
              <a:ext uri="{FF2B5EF4-FFF2-40B4-BE49-F238E27FC236}">
                <a16:creationId xmlns:a16="http://schemas.microsoft.com/office/drawing/2014/main" id="{899D270F-BBD5-42A6-9BF2-A92775E375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424D17-13CE-4611-8ADA-F2A5EDFEFE92}"/>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74988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322C-70F2-433F-8628-B60C1CC8E7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F0FD8C0-71C8-47B4-ADA0-BED987C45321}"/>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4" name="Footer Placeholder 3">
            <a:extLst>
              <a:ext uri="{FF2B5EF4-FFF2-40B4-BE49-F238E27FC236}">
                <a16:creationId xmlns:a16="http://schemas.microsoft.com/office/drawing/2014/main" id="{EE2C14FB-C0DE-4427-996E-63F7C8CA14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9624128-19DB-4BB8-A6BC-DF8A09B0DF40}"/>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3235151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1D6C07-D687-4497-9060-4E92BB794155}"/>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3" name="Footer Placeholder 2">
            <a:extLst>
              <a:ext uri="{FF2B5EF4-FFF2-40B4-BE49-F238E27FC236}">
                <a16:creationId xmlns:a16="http://schemas.microsoft.com/office/drawing/2014/main" id="{8C38AE5B-2533-471D-89A7-963BBF4E7A1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D9AE78-36A1-4344-8177-44E56E15EB68}"/>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2964198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066BD-9659-45AA-AFF9-054F5968DF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2BD2EBC-CAFE-4462-9EAF-B33D01D88B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1723EC9-CC4C-45DF-AE28-C407FB20BC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CA6A51-1F6C-48BF-8FC0-B077C10064CE}"/>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6" name="Footer Placeholder 5">
            <a:extLst>
              <a:ext uri="{FF2B5EF4-FFF2-40B4-BE49-F238E27FC236}">
                <a16:creationId xmlns:a16="http://schemas.microsoft.com/office/drawing/2014/main" id="{815E5DED-7DDF-4E67-A74D-C0BACC8262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ECC1DB-ED3F-4C44-8107-1ED5957A8270}"/>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3147536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51D98-C532-4693-BC15-96A13F1D78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D5E4466-73A7-4F13-9A4B-FA96F3CD32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009E41-6E27-4BD8-82B8-F51589B0F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B4938-D148-4482-BA6B-32C5F6F8F17A}"/>
              </a:ext>
            </a:extLst>
          </p:cNvPr>
          <p:cNvSpPr>
            <a:spLocks noGrp="1"/>
          </p:cNvSpPr>
          <p:nvPr>
            <p:ph type="dt" sz="half" idx="10"/>
          </p:nvPr>
        </p:nvSpPr>
        <p:spPr/>
        <p:txBody>
          <a:bodyPr/>
          <a:lstStyle/>
          <a:p>
            <a:fld id="{7BCA6338-372D-4247-AC6E-BBDCDDBD4763}" type="datetimeFigureOut">
              <a:rPr lang="en-IN" smtClean="0"/>
              <a:t>27-01-2022</a:t>
            </a:fld>
            <a:endParaRPr lang="en-IN"/>
          </a:p>
        </p:txBody>
      </p:sp>
      <p:sp>
        <p:nvSpPr>
          <p:cNvPr id="6" name="Footer Placeholder 5">
            <a:extLst>
              <a:ext uri="{FF2B5EF4-FFF2-40B4-BE49-F238E27FC236}">
                <a16:creationId xmlns:a16="http://schemas.microsoft.com/office/drawing/2014/main" id="{5B62AD1D-370B-4679-9608-888B2AC7C6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4443F3-985F-42E5-9D63-E141B6B30379}"/>
              </a:ext>
            </a:extLst>
          </p:cNvPr>
          <p:cNvSpPr>
            <a:spLocks noGrp="1"/>
          </p:cNvSpPr>
          <p:nvPr>
            <p:ph type="sldNum" sz="quarter" idx="12"/>
          </p:nvPr>
        </p:nvSpPr>
        <p:spPr/>
        <p:txBody>
          <a:bodyPr/>
          <a:lstStyle/>
          <a:p>
            <a:fld id="{553DB3D8-1EA8-435E-9F9A-787F420FF831}" type="slidenum">
              <a:rPr lang="en-IN" smtClean="0"/>
              <a:t>‹#›</a:t>
            </a:fld>
            <a:endParaRPr lang="en-IN"/>
          </a:p>
        </p:txBody>
      </p:sp>
    </p:spTree>
    <p:extLst>
      <p:ext uri="{BB962C8B-B14F-4D97-AF65-F5344CB8AC3E}">
        <p14:creationId xmlns:p14="http://schemas.microsoft.com/office/powerpoint/2010/main" val="43283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0571EC-E364-4763-A2AA-E998D27F6D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483DFB-1FCE-4560-A4B8-3785A7A2FB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08BF69-BD5C-4E2F-99EB-6A03AF8841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A6338-372D-4247-AC6E-BBDCDDBD4763}" type="datetimeFigureOut">
              <a:rPr lang="en-IN" smtClean="0"/>
              <a:t>27-01-2022</a:t>
            </a:fld>
            <a:endParaRPr lang="en-IN"/>
          </a:p>
        </p:txBody>
      </p:sp>
      <p:sp>
        <p:nvSpPr>
          <p:cNvPr id="5" name="Footer Placeholder 4">
            <a:extLst>
              <a:ext uri="{FF2B5EF4-FFF2-40B4-BE49-F238E27FC236}">
                <a16:creationId xmlns:a16="http://schemas.microsoft.com/office/drawing/2014/main" id="{41321785-A76A-4C85-9292-AC43A724D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FEBD4CB-B305-4CC6-85AF-4C1E78A449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3DB3D8-1EA8-435E-9F9A-787F420FF831}" type="slidenum">
              <a:rPr lang="en-IN" smtClean="0"/>
              <a:t>‹#›</a:t>
            </a:fld>
            <a:endParaRPr lang="en-IN"/>
          </a:p>
        </p:txBody>
      </p:sp>
    </p:spTree>
    <p:extLst>
      <p:ext uri="{BB962C8B-B14F-4D97-AF65-F5344CB8AC3E}">
        <p14:creationId xmlns:p14="http://schemas.microsoft.com/office/powerpoint/2010/main" val="3226619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en.wikipedia.org/wiki/Functional_specialization_(brain)"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urses.lumenlearning.com/wmopen-psychology/chapter/the-endocrine-system/"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Basilar_artery"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ourses.lumenlearning.com/ap1x94x1/chapter/the-diencephalon/"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psu.pb.unizin.org/intropsych/chapter/neuron-and-the-brain/"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C7F13-4C58-4B0B-BB8E-9003BFD9BBD3}"/>
              </a:ext>
            </a:extLst>
          </p:cNvPr>
          <p:cNvSpPr>
            <a:spLocks noGrp="1"/>
          </p:cNvSpPr>
          <p:nvPr>
            <p:ph type="ctrTitle"/>
          </p:nvPr>
        </p:nvSpPr>
        <p:spPr>
          <a:xfrm>
            <a:off x="804673" y="3320859"/>
            <a:ext cx="4573475" cy="2076333"/>
          </a:xfrm>
        </p:spPr>
        <p:txBody>
          <a:bodyPr anchor="t">
            <a:normAutofit/>
          </a:bodyPr>
          <a:lstStyle/>
          <a:p>
            <a:pPr algn="l"/>
            <a:r>
              <a:rPr lang="en-US" sz="4800">
                <a:solidFill>
                  <a:schemeClr val="bg1"/>
                </a:solidFill>
              </a:rPr>
              <a:t>Basics of Neuroscience for BCI</a:t>
            </a:r>
            <a:endParaRPr lang="en-IN" sz="4800">
              <a:solidFill>
                <a:schemeClr val="bg1"/>
              </a:solidFill>
            </a:endParaRPr>
          </a:p>
        </p:txBody>
      </p:sp>
      <p:sp>
        <p:nvSpPr>
          <p:cNvPr id="3" name="Subtitle 2">
            <a:extLst>
              <a:ext uri="{FF2B5EF4-FFF2-40B4-BE49-F238E27FC236}">
                <a16:creationId xmlns:a16="http://schemas.microsoft.com/office/drawing/2014/main" id="{A4C26CDC-F0EC-418C-B235-FBE81DCCA571}"/>
              </a:ext>
            </a:extLst>
          </p:cNvPr>
          <p:cNvSpPr>
            <a:spLocks noGrp="1"/>
          </p:cNvSpPr>
          <p:nvPr>
            <p:ph type="subTitle" idx="1"/>
          </p:nvPr>
        </p:nvSpPr>
        <p:spPr>
          <a:xfrm>
            <a:off x="804673" y="2348680"/>
            <a:ext cx="4662678" cy="972180"/>
          </a:xfrm>
        </p:spPr>
        <p:txBody>
          <a:bodyPr anchor="b">
            <a:normAutofit/>
          </a:bodyPr>
          <a:lstStyle/>
          <a:p>
            <a:pPr algn="l"/>
            <a:r>
              <a:rPr lang="en-US" sz="2000" dirty="0">
                <a:solidFill>
                  <a:schemeClr val="bg1"/>
                </a:solidFill>
              </a:rPr>
              <a:t>BCI-S2022</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rain in head">
            <a:extLst>
              <a:ext uri="{FF2B5EF4-FFF2-40B4-BE49-F238E27FC236}">
                <a16:creationId xmlns:a16="http://schemas.microsoft.com/office/drawing/2014/main" id="{215CD61B-E72D-4B01-91EC-96F3D08EA7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7718" y="1609796"/>
            <a:ext cx="4333875" cy="4333875"/>
          </a:xfrm>
          <a:prstGeom prst="rect">
            <a:avLst/>
          </a:prstGeom>
        </p:spPr>
      </p:pic>
    </p:spTree>
    <p:extLst>
      <p:ext uri="{BB962C8B-B14F-4D97-AF65-F5344CB8AC3E}">
        <p14:creationId xmlns:p14="http://schemas.microsoft.com/office/powerpoint/2010/main" val="2262038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A3B7F3-6DA8-48A3-9737-416538BA54A9}"/>
              </a:ext>
            </a:extLst>
          </p:cNvPr>
          <p:cNvPicPr>
            <a:picLocks noGrp="1" noChangeAspect="1"/>
          </p:cNvPicPr>
          <p:nvPr>
            <p:ph idx="1"/>
          </p:nvPr>
        </p:nvPicPr>
        <p:blipFill>
          <a:blip r:embed="rId2"/>
          <a:stretch>
            <a:fillRect/>
          </a:stretch>
        </p:blipFill>
        <p:spPr>
          <a:xfrm>
            <a:off x="1386349" y="405581"/>
            <a:ext cx="9725784" cy="5987845"/>
          </a:xfrm>
        </p:spPr>
      </p:pic>
    </p:spTree>
    <p:extLst>
      <p:ext uri="{BB962C8B-B14F-4D97-AF65-F5344CB8AC3E}">
        <p14:creationId xmlns:p14="http://schemas.microsoft.com/office/powerpoint/2010/main" val="3908144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8AB2E9-7ED7-427B-B741-F144E88E4DF5}"/>
              </a:ext>
            </a:extLst>
          </p:cNvPr>
          <p:cNvSpPr>
            <a:spLocks noGrp="1"/>
          </p:cNvSpPr>
          <p:nvPr>
            <p:ph type="title"/>
          </p:nvPr>
        </p:nvSpPr>
        <p:spPr>
          <a:xfrm>
            <a:off x="726666" y="2390221"/>
            <a:ext cx="3206889" cy="1228049"/>
          </a:xfrm>
        </p:spPr>
        <p:txBody>
          <a:bodyPr>
            <a:normAutofit/>
          </a:bodyPr>
          <a:lstStyle/>
          <a:p>
            <a:pPr algn="ctr"/>
            <a:r>
              <a:rPr lang="en-IN" dirty="0">
                <a:solidFill>
                  <a:schemeClr val="bg1"/>
                </a:solidFill>
              </a:rPr>
              <a:t>Synapse</a:t>
            </a:r>
          </a:p>
        </p:txBody>
      </p:sp>
      <p:sp>
        <p:nvSpPr>
          <p:cNvPr id="3" name="Content Placeholder 2">
            <a:extLst>
              <a:ext uri="{FF2B5EF4-FFF2-40B4-BE49-F238E27FC236}">
                <a16:creationId xmlns:a16="http://schemas.microsoft.com/office/drawing/2014/main" id="{FB4E502A-1997-4550-AA63-C971778707C1}"/>
              </a:ext>
            </a:extLst>
          </p:cNvPr>
          <p:cNvSpPr>
            <a:spLocks noGrp="1"/>
          </p:cNvSpPr>
          <p:nvPr>
            <p:ph idx="1"/>
          </p:nvPr>
        </p:nvSpPr>
        <p:spPr>
          <a:xfrm>
            <a:off x="5358384" y="640081"/>
            <a:ext cx="6028944" cy="3056848"/>
          </a:xfrm>
        </p:spPr>
        <p:txBody>
          <a:bodyPr anchor="ctr">
            <a:normAutofit lnSpcReduction="10000"/>
          </a:bodyPr>
          <a:lstStyle/>
          <a:p>
            <a:r>
              <a:rPr lang="en-US" sz="2400" dirty="0"/>
              <a:t>Neurons communicate with each other through connections known as </a:t>
            </a:r>
            <a:r>
              <a:rPr lang="en-US" sz="2400" dirty="0">
                <a:solidFill>
                  <a:srgbClr val="C00000"/>
                </a:solidFill>
              </a:rPr>
              <a:t>synapses</a:t>
            </a:r>
            <a:r>
              <a:rPr lang="en-US" sz="2400" dirty="0"/>
              <a:t>. </a:t>
            </a:r>
          </a:p>
          <a:p>
            <a:r>
              <a:rPr lang="en-US" sz="2400" dirty="0"/>
              <a:t>Synapses can be </a:t>
            </a:r>
            <a:r>
              <a:rPr lang="en-US" sz="2400" dirty="0">
                <a:solidFill>
                  <a:srgbClr val="00B050"/>
                </a:solidFill>
              </a:rPr>
              <a:t>electrical</a:t>
            </a:r>
            <a:r>
              <a:rPr lang="en-US" sz="2400" dirty="0"/>
              <a:t> but are more typically </a:t>
            </a:r>
            <a:r>
              <a:rPr lang="en-US" sz="2400" dirty="0">
                <a:solidFill>
                  <a:srgbClr val="00B0F0"/>
                </a:solidFill>
              </a:rPr>
              <a:t>chemical</a:t>
            </a:r>
            <a:r>
              <a:rPr lang="en-US" sz="2400" dirty="0"/>
              <a:t>. </a:t>
            </a:r>
          </a:p>
          <a:p>
            <a:r>
              <a:rPr lang="en-US" sz="2400" dirty="0"/>
              <a:t>A synapse is essentially a gap or cleft between the axon of one neuron (called the </a:t>
            </a:r>
            <a:r>
              <a:rPr lang="en-US" sz="2400" dirty="0">
                <a:solidFill>
                  <a:schemeClr val="accent1">
                    <a:lumMod val="60000"/>
                    <a:lumOff val="40000"/>
                  </a:schemeClr>
                </a:solidFill>
              </a:rPr>
              <a:t>presynaptic neuron</a:t>
            </a:r>
            <a:r>
              <a:rPr lang="en-US" sz="2400" dirty="0"/>
              <a:t>) and a dendrite (or soma) of another neuron (called the </a:t>
            </a:r>
            <a:r>
              <a:rPr lang="en-US" sz="2400" dirty="0">
                <a:solidFill>
                  <a:schemeClr val="accent2">
                    <a:lumMod val="75000"/>
                  </a:schemeClr>
                </a:solidFill>
              </a:rPr>
              <a:t>postsynaptic neuron</a:t>
            </a:r>
            <a:r>
              <a:rPr lang="en-US" sz="2400" dirty="0"/>
              <a:t>) </a:t>
            </a:r>
          </a:p>
          <a:p>
            <a:endParaRPr lang="en-US" sz="2400" dirty="0"/>
          </a:p>
        </p:txBody>
      </p:sp>
      <p:pic>
        <p:nvPicPr>
          <p:cNvPr id="14" name="Picture 13">
            <a:extLst>
              <a:ext uri="{FF2B5EF4-FFF2-40B4-BE49-F238E27FC236}">
                <a16:creationId xmlns:a16="http://schemas.microsoft.com/office/drawing/2014/main" id="{1C7D32E8-7411-42B2-851C-55C64FFA8FC8}"/>
              </a:ext>
            </a:extLst>
          </p:cNvPr>
          <p:cNvPicPr>
            <a:picLocks noChangeAspect="1"/>
          </p:cNvPicPr>
          <p:nvPr/>
        </p:nvPicPr>
        <p:blipFill>
          <a:blip r:embed="rId2"/>
          <a:stretch>
            <a:fillRect/>
          </a:stretch>
        </p:blipFill>
        <p:spPr>
          <a:xfrm>
            <a:off x="8514339" y="3139118"/>
            <a:ext cx="2872989" cy="3718882"/>
          </a:xfrm>
          <a:prstGeom prst="rect">
            <a:avLst/>
          </a:prstGeom>
        </p:spPr>
      </p:pic>
    </p:spTree>
    <p:extLst>
      <p:ext uri="{BB962C8B-B14F-4D97-AF65-F5344CB8AC3E}">
        <p14:creationId xmlns:p14="http://schemas.microsoft.com/office/powerpoint/2010/main" val="2673196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8AB2E9-7ED7-427B-B741-F144E88E4DF5}"/>
              </a:ext>
            </a:extLst>
          </p:cNvPr>
          <p:cNvSpPr>
            <a:spLocks noGrp="1"/>
          </p:cNvSpPr>
          <p:nvPr>
            <p:ph type="title"/>
          </p:nvPr>
        </p:nvSpPr>
        <p:spPr>
          <a:xfrm>
            <a:off x="804672" y="640080"/>
            <a:ext cx="3282696" cy="5257800"/>
          </a:xfrm>
        </p:spPr>
        <p:txBody>
          <a:bodyPr>
            <a:normAutofit/>
          </a:bodyPr>
          <a:lstStyle/>
          <a:p>
            <a:r>
              <a:rPr lang="en-IN">
                <a:solidFill>
                  <a:schemeClr val="bg1"/>
                </a:solidFill>
              </a:rPr>
              <a:t>Synapse</a:t>
            </a:r>
          </a:p>
        </p:txBody>
      </p:sp>
      <p:sp>
        <p:nvSpPr>
          <p:cNvPr id="3" name="Content Placeholder 2">
            <a:extLst>
              <a:ext uri="{FF2B5EF4-FFF2-40B4-BE49-F238E27FC236}">
                <a16:creationId xmlns:a16="http://schemas.microsoft.com/office/drawing/2014/main" id="{FB4E502A-1997-4550-AA63-C971778707C1}"/>
              </a:ext>
            </a:extLst>
          </p:cNvPr>
          <p:cNvSpPr>
            <a:spLocks noGrp="1"/>
          </p:cNvSpPr>
          <p:nvPr>
            <p:ph idx="1"/>
          </p:nvPr>
        </p:nvSpPr>
        <p:spPr>
          <a:xfrm>
            <a:off x="5358384" y="640081"/>
            <a:ext cx="6024654" cy="5257800"/>
          </a:xfrm>
        </p:spPr>
        <p:txBody>
          <a:bodyPr anchor="ctr">
            <a:normAutofit/>
          </a:bodyPr>
          <a:lstStyle/>
          <a:p>
            <a:r>
              <a:rPr lang="en-US" sz="2400" dirty="0"/>
              <a:t>When an action potential arrives from a presynaptic neuron, it causes the release of chemicals known as </a:t>
            </a:r>
            <a:r>
              <a:rPr lang="en-US" sz="2400" dirty="0">
                <a:solidFill>
                  <a:srgbClr val="FF0000"/>
                </a:solidFill>
              </a:rPr>
              <a:t>neurotransmitters</a:t>
            </a:r>
            <a:r>
              <a:rPr lang="en-US" sz="2400" dirty="0"/>
              <a:t> into the synaptic cleft.</a:t>
            </a:r>
          </a:p>
          <a:p>
            <a:r>
              <a:rPr lang="en-US" sz="2400" dirty="0"/>
              <a:t>These chemicals in turn bind to the ionic channels (or receptors) on the postsynaptic neuron, causing these </a:t>
            </a:r>
            <a:r>
              <a:rPr lang="en-US" sz="2400" i="1" u="sng" dirty="0"/>
              <a:t>channels to open</a:t>
            </a:r>
            <a:r>
              <a:rPr lang="en-US" sz="2400" dirty="0"/>
              <a:t>, thereby influencing the local membrane potential of the postsynaptic cell.</a:t>
            </a:r>
          </a:p>
        </p:txBody>
      </p:sp>
    </p:spTree>
    <p:extLst>
      <p:ext uri="{BB962C8B-B14F-4D97-AF65-F5344CB8AC3E}">
        <p14:creationId xmlns:p14="http://schemas.microsoft.com/office/powerpoint/2010/main" val="3968444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8AB2E9-7ED7-427B-B741-F144E88E4DF5}"/>
              </a:ext>
            </a:extLst>
          </p:cNvPr>
          <p:cNvSpPr>
            <a:spLocks noGrp="1"/>
          </p:cNvSpPr>
          <p:nvPr>
            <p:ph type="title"/>
          </p:nvPr>
        </p:nvSpPr>
        <p:spPr>
          <a:xfrm>
            <a:off x="804672" y="640080"/>
            <a:ext cx="3282696" cy="5257800"/>
          </a:xfrm>
        </p:spPr>
        <p:txBody>
          <a:bodyPr>
            <a:normAutofit/>
          </a:bodyPr>
          <a:lstStyle/>
          <a:p>
            <a:r>
              <a:rPr lang="en-IN">
                <a:solidFill>
                  <a:schemeClr val="bg1"/>
                </a:solidFill>
              </a:rPr>
              <a:t>Synapse</a:t>
            </a:r>
          </a:p>
        </p:txBody>
      </p:sp>
      <p:sp>
        <p:nvSpPr>
          <p:cNvPr id="3" name="Content Placeholder 2">
            <a:extLst>
              <a:ext uri="{FF2B5EF4-FFF2-40B4-BE49-F238E27FC236}">
                <a16:creationId xmlns:a16="http://schemas.microsoft.com/office/drawing/2014/main" id="{FB4E502A-1997-4550-AA63-C971778707C1}"/>
              </a:ext>
            </a:extLst>
          </p:cNvPr>
          <p:cNvSpPr>
            <a:spLocks noGrp="1"/>
          </p:cNvSpPr>
          <p:nvPr>
            <p:ph idx="1"/>
          </p:nvPr>
        </p:nvSpPr>
        <p:spPr>
          <a:xfrm>
            <a:off x="5358384" y="640081"/>
            <a:ext cx="6024654" cy="5257800"/>
          </a:xfrm>
        </p:spPr>
        <p:txBody>
          <a:bodyPr anchor="ctr">
            <a:normAutofit lnSpcReduction="10000"/>
          </a:bodyPr>
          <a:lstStyle/>
          <a:p>
            <a:r>
              <a:rPr lang="en-US" sz="2200" dirty="0"/>
              <a:t>Synapses can be </a:t>
            </a:r>
            <a:r>
              <a:rPr lang="en-US" sz="2200" dirty="0">
                <a:solidFill>
                  <a:srgbClr val="FF0000"/>
                </a:solidFill>
              </a:rPr>
              <a:t>excitatory</a:t>
            </a:r>
            <a:r>
              <a:rPr lang="en-US" sz="2200" dirty="0"/>
              <a:t> or </a:t>
            </a:r>
            <a:r>
              <a:rPr lang="en-US" sz="2200" dirty="0">
                <a:solidFill>
                  <a:srgbClr val="00B050"/>
                </a:solidFill>
              </a:rPr>
              <a:t>inhibitory</a:t>
            </a:r>
            <a:r>
              <a:rPr lang="en-US" sz="2200" dirty="0"/>
              <a:t>. </a:t>
            </a:r>
          </a:p>
          <a:p>
            <a:r>
              <a:rPr lang="en-US" sz="2200" dirty="0">
                <a:solidFill>
                  <a:srgbClr val="FF0000"/>
                </a:solidFill>
              </a:rPr>
              <a:t>Excitatory</a:t>
            </a:r>
            <a:r>
              <a:rPr lang="en-US" sz="2200" dirty="0"/>
              <a:t> synapses cause a momentary increase in the local membrane potential of the postsynaptic cell. </a:t>
            </a:r>
          </a:p>
          <a:p>
            <a:pPr lvl="1"/>
            <a:r>
              <a:rPr lang="en-US" sz="2200" dirty="0"/>
              <a:t>This increase is called an </a:t>
            </a:r>
            <a:r>
              <a:rPr lang="en-US" sz="2200" dirty="0">
                <a:solidFill>
                  <a:srgbClr val="FF0000"/>
                </a:solidFill>
              </a:rPr>
              <a:t>excitatory postsynaptic potential</a:t>
            </a:r>
            <a:r>
              <a:rPr lang="en-US" sz="2200" dirty="0"/>
              <a:t> (EPSP). </a:t>
            </a:r>
          </a:p>
          <a:p>
            <a:pPr lvl="1"/>
            <a:r>
              <a:rPr lang="en-US" sz="2200" dirty="0"/>
              <a:t>EPSPs contribute to a higher probability of firing a spike by the postsynaptic cell. </a:t>
            </a:r>
          </a:p>
          <a:p>
            <a:r>
              <a:rPr lang="en-US" sz="2200" dirty="0">
                <a:solidFill>
                  <a:srgbClr val="00B050"/>
                </a:solidFill>
              </a:rPr>
              <a:t>Inhibitory</a:t>
            </a:r>
            <a:r>
              <a:rPr lang="en-US" sz="2200" dirty="0"/>
              <a:t> synapses do the opposite, temporarily decrease the local membrane potential of the postsynaptic cell</a:t>
            </a:r>
          </a:p>
          <a:p>
            <a:pPr lvl="1"/>
            <a:r>
              <a:rPr lang="en-US" sz="2200" dirty="0"/>
              <a:t>They cause </a:t>
            </a:r>
            <a:r>
              <a:rPr lang="en-US" sz="2200" dirty="0">
                <a:solidFill>
                  <a:srgbClr val="00B050"/>
                </a:solidFill>
              </a:rPr>
              <a:t>inhibitory postsynaptic potentials </a:t>
            </a:r>
            <a:r>
              <a:rPr lang="en-US" sz="2200" dirty="0"/>
              <a:t>(IPSPs)</a:t>
            </a:r>
          </a:p>
          <a:p>
            <a:r>
              <a:rPr lang="en-US" sz="2200" dirty="0"/>
              <a:t> A neuron is called </a:t>
            </a:r>
            <a:r>
              <a:rPr lang="en-US" sz="2200" dirty="0">
                <a:solidFill>
                  <a:srgbClr val="FF0000"/>
                </a:solidFill>
              </a:rPr>
              <a:t>excitatory</a:t>
            </a:r>
            <a:r>
              <a:rPr lang="en-US" sz="2200" dirty="0"/>
              <a:t> or </a:t>
            </a:r>
            <a:r>
              <a:rPr lang="en-US" sz="2200" dirty="0">
                <a:solidFill>
                  <a:srgbClr val="00B050"/>
                </a:solidFill>
              </a:rPr>
              <a:t>inhibitory</a:t>
            </a:r>
            <a:r>
              <a:rPr lang="en-US" sz="2200" dirty="0"/>
              <a:t> based on the kind of synapse it forms with </a:t>
            </a:r>
            <a:r>
              <a:rPr lang="en-US" sz="2200" i="1" u="sng" dirty="0"/>
              <a:t>postsynaptic neurons</a:t>
            </a:r>
            <a:endParaRPr lang="en-IN" sz="2200" i="1" u="sng" dirty="0"/>
          </a:p>
          <a:p>
            <a:endParaRPr lang="en-IN" sz="2200" dirty="0"/>
          </a:p>
        </p:txBody>
      </p:sp>
    </p:spTree>
    <p:extLst>
      <p:ext uri="{BB962C8B-B14F-4D97-AF65-F5344CB8AC3E}">
        <p14:creationId xmlns:p14="http://schemas.microsoft.com/office/powerpoint/2010/main" val="1739003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0">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680F31-6AC9-4E00-9965-270CA5E6540B}"/>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An Excitatory Synapse</a:t>
            </a:r>
          </a:p>
        </p:txBody>
      </p:sp>
      <p:pic>
        <p:nvPicPr>
          <p:cNvPr id="5" name="Content Placeholder 4">
            <a:extLst>
              <a:ext uri="{FF2B5EF4-FFF2-40B4-BE49-F238E27FC236}">
                <a16:creationId xmlns:a16="http://schemas.microsoft.com/office/drawing/2014/main" id="{C5ECD30C-FA07-4F34-831F-D68C8645D5B1}"/>
              </a:ext>
            </a:extLst>
          </p:cNvPr>
          <p:cNvPicPr>
            <a:picLocks noChangeAspect="1"/>
          </p:cNvPicPr>
          <p:nvPr/>
        </p:nvPicPr>
        <p:blipFill>
          <a:blip r:embed="rId2"/>
          <a:stretch>
            <a:fillRect/>
          </a:stretch>
        </p:blipFill>
        <p:spPr>
          <a:xfrm>
            <a:off x="5320996" y="1664354"/>
            <a:ext cx="6274296" cy="3529292"/>
          </a:xfrm>
          <a:prstGeom prst="rect">
            <a:avLst/>
          </a:prstGeom>
        </p:spPr>
      </p:pic>
    </p:spTree>
    <p:extLst>
      <p:ext uri="{BB962C8B-B14F-4D97-AF65-F5344CB8AC3E}">
        <p14:creationId xmlns:p14="http://schemas.microsoft.com/office/powerpoint/2010/main" val="1854675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282652-2CD5-4923-B4E8-2BB06474321A}"/>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An Inhibitory Synapse</a:t>
            </a:r>
          </a:p>
        </p:txBody>
      </p:sp>
      <p:pic>
        <p:nvPicPr>
          <p:cNvPr id="5" name="Content Placeholder 4">
            <a:extLst>
              <a:ext uri="{FF2B5EF4-FFF2-40B4-BE49-F238E27FC236}">
                <a16:creationId xmlns:a16="http://schemas.microsoft.com/office/drawing/2014/main" id="{E4543018-062F-4D2A-BAC5-0728F54126A1}"/>
              </a:ext>
            </a:extLst>
          </p:cNvPr>
          <p:cNvPicPr>
            <a:picLocks noGrp="1" noChangeAspect="1"/>
          </p:cNvPicPr>
          <p:nvPr>
            <p:ph idx="1"/>
          </p:nvPr>
        </p:nvPicPr>
        <p:blipFill>
          <a:blip r:embed="rId2"/>
          <a:stretch>
            <a:fillRect/>
          </a:stretch>
        </p:blipFill>
        <p:spPr>
          <a:xfrm>
            <a:off x="5320996" y="1766311"/>
            <a:ext cx="6274296" cy="3325377"/>
          </a:xfrm>
          <a:prstGeom prst="rect">
            <a:avLst/>
          </a:prstGeom>
        </p:spPr>
      </p:pic>
    </p:spTree>
    <p:extLst>
      <p:ext uri="{BB962C8B-B14F-4D97-AF65-F5344CB8AC3E}">
        <p14:creationId xmlns:p14="http://schemas.microsoft.com/office/powerpoint/2010/main" val="2635749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27C384-9AFA-4ACD-8EDF-BC108A6A2B20}"/>
              </a:ext>
            </a:extLst>
          </p:cNvPr>
          <p:cNvSpPr>
            <a:spLocks noGrp="1"/>
          </p:cNvSpPr>
          <p:nvPr>
            <p:ph type="title"/>
          </p:nvPr>
        </p:nvSpPr>
        <p:spPr>
          <a:xfrm>
            <a:off x="804671" y="640263"/>
            <a:ext cx="5681099" cy="1267195"/>
          </a:xfrm>
        </p:spPr>
        <p:txBody>
          <a:bodyPr>
            <a:normAutofit/>
          </a:bodyPr>
          <a:lstStyle/>
          <a:p>
            <a:r>
              <a:rPr lang="en-IN" sz="4000" b="1" dirty="0"/>
              <a:t>Action Potential or Spikes</a:t>
            </a:r>
          </a:p>
        </p:txBody>
      </p:sp>
      <p:sp>
        <p:nvSpPr>
          <p:cNvPr id="3" name="Content Placeholder 2">
            <a:extLst>
              <a:ext uri="{FF2B5EF4-FFF2-40B4-BE49-F238E27FC236}">
                <a16:creationId xmlns:a16="http://schemas.microsoft.com/office/drawing/2014/main" id="{B2DA72A9-627E-4CD6-A4AC-1F74C9E88F40}"/>
              </a:ext>
            </a:extLst>
          </p:cNvPr>
          <p:cNvSpPr>
            <a:spLocks noGrp="1"/>
          </p:cNvSpPr>
          <p:nvPr>
            <p:ph idx="1"/>
          </p:nvPr>
        </p:nvSpPr>
        <p:spPr>
          <a:xfrm>
            <a:off x="804672" y="2121762"/>
            <a:ext cx="5379818" cy="4210211"/>
          </a:xfrm>
        </p:spPr>
        <p:txBody>
          <a:bodyPr>
            <a:normAutofit fontScale="85000" lnSpcReduction="20000"/>
          </a:bodyPr>
          <a:lstStyle/>
          <a:p>
            <a:pPr algn="just"/>
            <a:r>
              <a:rPr lang="en-US" dirty="0"/>
              <a:t>When the neuron receives sufficiently strong inputs from other neurons a cascade of events is triggered</a:t>
            </a:r>
          </a:p>
          <a:p>
            <a:pPr algn="just"/>
            <a:r>
              <a:rPr lang="en-US" dirty="0"/>
              <a:t>Rapid </a:t>
            </a:r>
            <a:r>
              <a:rPr lang="en-US" dirty="0">
                <a:solidFill>
                  <a:srgbClr val="FF0000"/>
                </a:solidFill>
              </a:rPr>
              <a:t>influx of Na+ </a:t>
            </a:r>
            <a:r>
              <a:rPr lang="en-US" dirty="0"/>
              <a:t>ions into the cell</a:t>
            </a:r>
          </a:p>
          <a:p>
            <a:pPr lvl="1" algn="just"/>
            <a:r>
              <a:rPr lang="en-US" i="1" dirty="0"/>
              <a:t>Causing the membrane potential to rise rapidly.</a:t>
            </a:r>
          </a:p>
          <a:p>
            <a:pPr algn="just"/>
            <a:r>
              <a:rPr lang="en-US" dirty="0"/>
              <a:t>The opening of K+ channels triggers the </a:t>
            </a:r>
            <a:r>
              <a:rPr lang="en-US" dirty="0">
                <a:solidFill>
                  <a:srgbClr val="00B050"/>
                </a:solidFill>
              </a:rPr>
              <a:t>outflux of K+ ions</a:t>
            </a:r>
          </a:p>
          <a:p>
            <a:pPr lvl="1" algn="just"/>
            <a:r>
              <a:rPr lang="en-US" i="1" dirty="0"/>
              <a:t>Causing a drop in the membrane potential. </a:t>
            </a:r>
          </a:p>
          <a:p>
            <a:pPr algn="just"/>
            <a:r>
              <a:rPr lang="en-US" dirty="0"/>
              <a:t>This rapid </a:t>
            </a:r>
            <a:r>
              <a:rPr lang="en-US" dirty="0">
                <a:solidFill>
                  <a:srgbClr val="FF0000"/>
                </a:solidFill>
              </a:rPr>
              <a:t>rise</a:t>
            </a:r>
            <a:r>
              <a:rPr lang="en-US" dirty="0"/>
              <a:t> and </a:t>
            </a:r>
            <a:r>
              <a:rPr lang="en-US" dirty="0">
                <a:solidFill>
                  <a:srgbClr val="00B050"/>
                </a:solidFill>
              </a:rPr>
              <a:t>fall</a:t>
            </a:r>
            <a:r>
              <a:rPr lang="en-US" dirty="0"/>
              <a:t> of the membrane potential is called an </a:t>
            </a:r>
            <a:r>
              <a:rPr lang="en-US" b="1" i="1" dirty="0">
                <a:solidFill>
                  <a:schemeClr val="accent2"/>
                </a:solidFill>
              </a:rPr>
              <a:t>action potential </a:t>
            </a:r>
            <a:r>
              <a:rPr lang="en-US" dirty="0"/>
              <a:t>or </a:t>
            </a:r>
            <a:r>
              <a:rPr lang="en-US" b="1" dirty="0">
                <a:solidFill>
                  <a:schemeClr val="accent2"/>
                </a:solidFill>
              </a:rPr>
              <a:t>spike</a:t>
            </a:r>
            <a:r>
              <a:rPr lang="en-US" dirty="0"/>
              <a:t> and represents the dominant mode of communication between one neuron and another.</a:t>
            </a:r>
            <a:endParaRPr lang="en-IN" dirty="0"/>
          </a:p>
        </p:txBody>
      </p:sp>
      <p:pic>
        <p:nvPicPr>
          <p:cNvPr id="5" name="Picture 4" descr="Diagram&#10;&#10;Description automatically generated">
            <a:extLst>
              <a:ext uri="{FF2B5EF4-FFF2-40B4-BE49-F238E27FC236}">
                <a16:creationId xmlns:a16="http://schemas.microsoft.com/office/drawing/2014/main" id="{E8758961-36E1-4989-ADD5-297D82D4360B}"/>
              </a:ext>
            </a:extLst>
          </p:cNvPr>
          <p:cNvPicPr>
            <a:picLocks noChangeAspect="1"/>
          </p:cNvPicPr>
          <p:nvPr/>
        </p:nvPicPr>
        <p:blipFill>
          <a:blip r:embed="rId2"/>
          <a:stretch>
            <a:fillRect/>
          </a:stretch>
        </p:blipFill>
        <p:spPr>
          <a:xfrm>
            <a:off x="6969642" y="495446"/>
            <a:ext cx="4736963" cy="5691994"/>
          </a:xfrm>
          <a:prstGeom prst="rect">
            <a:avLst/>
          </a:prstGeom>
        </p:spPr>
      </p:pic>
    </p:spTree>
    <p:extLst>
      <p:ext uri="{BB962C8B-B14F-4D97-AF65-F5344CB8AC3E}">
        <p14:creationId xmlns:p14="http://schemas.microsoft.com/office/powerpoint/2010/main" val="75512407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BEDC63-70D1-4BD6-9A64-2774184F1B5A}"/>
              </a:ext>
            </a:extLst>
          </p:cNvPr>
          <p:cNvSpPr>
            <a:spLocks noGrp="1"/>
          </p:cNvSpPr>
          <p:nvPr>
            <p:ph type="title"/>
          </p:nvPr>
        </p:nvSpPr>
        <p:spPr>
          <a:xfrm>
            <a:off x="804672" y="640080"/>
            <a:ext cx="3282696" cy="5257800"/>
          </a:xfrm>
        </p:spPr>
        <p:txBody>
          <a:bodyPr>
            <a:normAutofit/>
          </a:bodyPr>
          <a:lstStyle/>
          <a:p>
            <a:r>
              <a:rPr lang="en-IN">
                <a:solidFill>
                  <a:schemeClr val="bg1"/>
                </a:solidFill>
              </a:rPr>
              <a:t>Spike Generation </a:t>
            </a:r>
          </a:p>
        </p:txBody>
      </p:sp>
      <p:sp>
        <p:nvSpPr>
          <p:cNvPr id="3" name="Content Placeholder 2">
            <a:extLst>
              <a:ext uri="{FF2B5EF4-FFF2-40B4-BE49-F238E27FC236}">
                <a16:creationId xmlns:a16="http://schemas.microsoft.com/office/drawing/2014/main" id="{1DE0FB82-599B-45BB-8ECD-6ECBA44CE9D8}"/>
              </a:ext>
            </a:extLst>
          </p:cNvPr>
          <p:cNvSpPr>
            <a:spLocks noGrp="1"/>
          </p:cNvSpPr>
          <p:nvPr>
            <p:ph idx="1"/>
          </p:nvPr>
        </p:nvSpPr>
        <p:spPr>
          <a:xfrm>
            <a:off x="5358384" y="640081"/>
            <a:ext cx="6024654" cy="5257800"/>
          </a:xfrm>
        </p:spPr>
        <p:txBody>
          <a:bodyPr anchor="ctr">
            <a:normAutofit/>
          </a:bodyPr>
          <a:lstStyle/>
          <a:p>
            <a:r>
              <a:rPr lang="en-US" sz="2400"/>
              <a:t>The generation of a spike by a neuron involves a complex cascade of events involving sodium and potassium channels</a:t>
            </a:r>
          </a:p>
          <a:p>
            <a:r>
              <a:rPr lang="en-US" sz="2400"/>
              <a:t>This process can be simplified into a simple threshold model of spike generation.</a:t>
            </a:r>
          </a:p>
          <a:p>
            <a:pPr lvl="1"/>
            <a:r>
              <a:rPr lang="en-US" i="1"/>
              <a:t>When the neuron receives sufficiently strong inputs from its synapses for its membrane potential to cross a neuron-specific threshold, a spike is emitted. </a:t>
            </a:r>
            <a:endParaRPr lang="en-IN" i="1" dirty="0"/>
          </a:p>
        </p:txBody>
      </p:sp>
    </p:spTree>
    <p:extLst>
      <p:ext uri="{BB962C8B-B14F-4D97-AF65-F5344CB8AC3E}">
        <p14:creationId xmlns:p14="http://schemas.microsoft.com/office/powerpoint/2010/main" val="2075957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C2FB62-C109-4A9C-9B38-A14DE7686373}"/>
              </a:ext>
            </a:extLst>
          </p:cNvPr>
          <p:cNvSpPr>
            <a:spLocks noGrp="1"/>
          </p:cNvSpPr>
          <p:nvPr>
            <p:ph type="title"/>
          </p:nvPr>
        </p:nvSpPr>
        <p:spPr>
          <a:xfrm>
            <a:off x="804672" y="640080"/>
            <a:ext cx="3282696" cy="5257800"/>
          </a:xfrm>
        </p:spPr>
        <p:txBody>
          <a:bodyPr>
            <a:normAutofit/>
          </a:bodyPr>
          <a:lstStyle/>
          <a:p>
            <a:r>
              <a:rPr lang="en-US">
                <a:solidFill>
                  <a:schemeClr val="bg1"/>
                </a:solidFill>
              </a:rPr>
              <a:t>Synaptic plasticity: Adapting the connections</a:t>
            </a:r>
            <a:endParaRPr lang="en-IN">
              <a:solidFill>
                <a:schemeClr val="bg1"/>
              </a:solidFill>
            </a:endParaRPr>
          </a:p>
        </p:txBody>
      </p:sp>
      <p:sp>
        <p:nvSpPr>
          <p:cNvPr id="3" name="Content Placeholder 2">
            <a:extLst>
              <a:ext uri="{FF2B5EF4-FFF2-40B4-BE49-F238E27FC236}">
                <a16:creationId xmlns:a16="http://schemas.microsoft.com/office/drawing/2014/main" id="{0165C31E-CA27-41C4-9E4F-A11EC93CF2CA}"/>
              </a:ext>
            </a:extLst>
          </p:cNvPr>
          <p:cNvSpPr>
            <a:spLocks noGrp="1"/>
          </p:cNvSpPr>
          <p:nvPr>
            <p:ph idx="1"/>
          </p:nvPr>
        </p:nvSpPr>
        <p:spPr>
          <a:xfrm>
            <a:off x="5358384" y="640081"/>
            <a:ext cx="6024654" cy="5257800"/>
          </a:xfrm>
        </p:spPr>
        <p:txBody>
          <a:bodyPr anchor="ctr">
            <a:normAutofit/>
          </a:bodyPr>
          <a:lstStyle/>
          <a:p>
            <a:r>
              <a:rPr lang="en-US" sz="2000" b="1" u="sng"/>
              <a:t>Long Term Potentiation (LTP): </a:t>
            </a:r>
            <a:r>
              <a:rPr lang="en-US" sz="2000"/>
              <a:t>Increase in synaptic strength of a synaptic connection between two neurons caused by correlated firing of the two neurons </a:t>
            </a:r>
          </a:p>
          <a:p>
            <a:pPr lvl="1"/>
            <a:r>
              <a:rPr lang="en-US" sz="2000"/>
              <a:t>lasts for several hours or more. </a:t>
            </a:r>
          </a:p>
          <a:p>
            <a:r>
              <a:rPr lang="en-US" sz="2000"/>
              <a:t>Measured as an increase in the excitatory postsynaptic potential (EPSP) caused by presynaptic spikes</a:t>
            </a:r>
          </a:p>
          <a:p>
            <a:r>
              <a:rPr lang="en-US" sz="2000"/>
              <a:t>LTP has been found in several brain areas including the hippocampus and the neocortex.</a:t>
            </a:r>
          </a:p>
          <a:p>
            <a:r>
              <a:rPr lang="en-US" sz="2000"/>
              <a:t>Note: </a:t>
            </a:r>
            <a:r>
              <a:rPr lang="en-US" sz="2000" i="1"/>
              <a:t>LTP is regarded as a biological implementation of Donald Hebb’s famous  postulate (also called Hebbian learning or Hebbian plasticity) that if a neuron A is  consistently involved in causing another neuron B to fire, then the strength of the connection from A to B should be increased. </a:t>
            </a:r>
            <a:endParaRPr lang="en-IN" sz="2000" i="1"/>
          </a:p>
        </p:txBody>
      </p:sp>
    </p:spTree>
    <p:extLst>
      <p:ext uri="{BB962C8B-B14F-4D97-AF65-F5344CB8AC3E}">
        <p14:creationId xmlns:p14="http://schemas.microsoft.com/office/powerpoint/2010/main" val="3314481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CDF86A-B9DB-4C73-9A92-6112C72C3540}"/>
              </a:ext>
            </a:extLst>
          </p:cNvPr>
          <p:cNvSpPr>
            <a:spLocks noGrp="1"/>
          </p:cNvSpPr>
          <p:nvPr>
            <p:ph type="title"/>
          </p:nvPr>
        </p:nvSpPr>
        <p:spPr>
          <a:xfrm>
            <a:off x="804672" y="640080"/>
            <a:ext cx="3282696" cy="5257800"/>
          </a:xfrm>
        </p:spPr>
        <p:txBody>
          <a:bodyPr>
            <a:normAutofit/>
          </a:bodyPr>
          <a:lstStyle/>
          <a:p>
            <a:r>
              <a:rPr lang="en-US">
                <a:solidFill>
                  <a:schemeClr val="bg1"/>
                </a:solidFill>
              </a:rPr>
              <a:t>Synaptic plasticity: Adapting the connections</a:t>
            </a:r>
            <a:endParaRPr lang="en-IN">
              <a:solidFill>
                <a:schemeClr val="bg1"/>
              </a:solidFill>
            </a:endParaRPr>
          </a:p>
        </p:txBody>
      </p:sp>
      <p:sp>
        <p:nvSpPr>
          <p:cNvPr id="3" name="Content Placeholder 2">
            <a:extLst>
              <a:ext uri="{FF2B5EF4-FFF2-40B4-BE49-F238E27FC236}">
                <a16:creationId xmlns:a16="http://schemas.microsoft.com/office/drawing/2014/main" id="{8AA6653E-0B5A-4FB9-8DD7-7B3C4C9F2A7E}"/>
              </a:ext>
            </a:extLst>
          </p:cNvPr>
          <p:cNvSpPr>
            <a:spLocks noGrp="1"/>
          </p:cNvSpPr>
          <p:nvPr>
            <p:ph idx="1"/>
          </p:nvPr>
        </p:nvSpPr>
        <p:spPr>
          <a:xfrm>
            <a:off x="5358384" y="640081"/>
            <a:ext cx="6024654" cy="5257800"/>
          </a:xfrm>
        </p:spPr>
        <p:txBody>
          <a:bodyPr anchor="ctr">
            <a:normAutofit/>
          </a:bodyPr>
          <a:lstStyle/>
          <a:p>
            <a:r>
              <a:rPr lang="en-IN" sz="2400" b="1" u="sng"/>
              <a:t>Long-term depression or LTD: </a:t>
            </a:r>
            <a:r>
              <a:rPr lang="en-IN" sz="2400"/>
              <a:t>D</a:t>
            </a:r>
            <a:r>
              <a:rPr lang="en-US" sz="2400"/>
              <a:t>ecrease in the strength of a synaptic connection caused</a:t>
            </a:r>
          </a:p>
          <a:p>
            <a:pPr lvl="1"/>
            <a:r>
              <a:rPr lang="en-US" dirty="0"/>
              <a:t>by uncorrelated firing between the two neurons involved. </a:t>
            </a:r>
          </a:p>
          <a:p>
            <a:pPr lvl="1"/>
            <a:r>
              <a:rPr lang="en-US" dirty="0"/>
              <a:t>Reduction in synaptic strength that lasts for several hours or more </a:t>
            </a:r>
          </a:p>
          <a:p>
            <a:r>
              <a:rPr lang="en-US" sz="2400"/>
              <a:t>LTD has been observed most prominently in the cerebellum, although it also coexists with LTP in the hippocampus, neocortex, and other brain areas</a:t>
            </a:r>
            <a:endParaRPr lang="en-IN" sz="2400" b="1" u="sng"/>
          </a:p>
        </p:txBody>
      </p:sp>
    </p:spTree>
    <p:extLst>
      <p:ext uri="{BB962C8B-B14F-4D97-AF65-F5344CB8AC3E}">
        <p14:creationId xmlns:p14="http://schemas.microsoft.com/office/powerpoint/2010/main" val="53333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3D825-6AF9-4FB4-9173-CCC1F5457271}"/>
              </a:ext>
            </a:extLst>
          </p:cNvPr>
          <p:cNvSpPr>
            <a:spLocks noGrp="1"/>
          </p:cNvSpPr>
          <p:nvPr>
            <p:ph type="title"/>
          </p:nvPr>
        </p:nvSpPr>
        <p:spPr>
          <a:xfrm>
            <a:off x="838200" y="585216"/>
            <a:ext cx="10515600" cy="1325563"/>
          </a:xfrm>
        </p:spPr>
        <p:txBody>
          <a:bodyPr vert="horz" lIns="91440" tIns="45720" rIns="91440" bIns="45720" rtlCol="0">
            <a:normAutofit/>
          </a:bodyPr>
          <a:lstStyle/>
          <a:p>
            <a:r>
              <a:rPr lang="en-US">
                <a:solidFill>
                  <a:schemeClr val="bg1"/>
                </a:solidFill>
              </a:rPr>
              <a:t>The Human Brain</a:t>
            </a:r>
          </a:p>
        </p:txBody>
      </p:sp>
      <p:pic>
        <p:nvPicPr>
          <p:cNvPr id="5" name="Content Placeholder 4">
            <a:extLst>
              <a:ext uri="{FF2B5EF4-FFF2-40B4-BE49-F238E27FC236}">
                <a16:creationId xmlns:a16="http://schemas.microsoft.com/office/drawing/2014/main" id="{73FC1E44-6101-4EED-AC59-05B2FA3F91F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965" r="3" b="5393"/>
          <a:stretch/>
        </p:blipFill>
        <p:spPr>
          <a:xfrm>
            <a:off x="2788035" y="2612599"/>
            <a:ext cx="6236208" cy="3660185"/>
          </a:xfrm>
          <a:prstGeom prst="rect">
            <a:avLst/>
          </a:prstGeom>
        </p:spPr>
      </p:pic>
    </p:spTree>
    <p:extLst>
      <p:ext uri="{BB962C8B-B14F-4D97-AF65-F5344CB8AC3E}">
        <p14:creationId xmlns:p14="http://schemas.microsoft.com/office/powerpoint/2010/main" val="2515535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E1529-F38E-44D9-8BC3-8D7DB65BEA0E}"/>
              </a:ext>
            </a:extLst>
          </p:cNvPr>
          <p:cNvSpPr>
            <a:spLocks noGrp="1"/>
          </p:cNvSpPr>
          <p:nvPr>
            <p:ph type="title"/>
          </p:nvPr>
        </p:nvSpPr>
        <p:spPr/>
        <p:txBody>
          <a:bodyPr/>
          <a:lstStyle/>
          <a:p>
            <a:r>
              <a:rPr lang="en-US"/>
              <a:t>Synaptic plasticity: Adapting the connections</a:t>
            </a:r>
            <a:endParaRPr lang="en-IN" dirty="0"/>
          </a:p>
        </p:txBody>
      </p:sp>
      <p:pic>
        <p:nvPicPr>
          <p:cNvPr id="5" name="Content Placeholder 4">
            <a:extLst>
              <a:ext uri="{FF2B5EF4-FFF2-40B4-BE49-F238E27FC236}">
                <a16:creationId xmlns:a16="http://schemas.microsoft.com/office/drawing/2014/main" id="{CDE09F2A-989C-4F0C-84A5-858079AFCC43}"/>
              </a:ext>
            </a:extLst>
          </p:cNvPr>
          <p:cNvPicPr>
            <a:picLocks noGrp="1" noChangeAspect="1"/>
          </p:cNvPicPr>
          <p:nvPr>
            <p:ph idx="1"/>
          </p:nvPr>
        </p:nvPicPr>
        <p:blipFill>
          <a:blip r:embed="rId2"/>
          <a:stretch>
            <a:fillRect/>
          </a:stretch>
        </p:blipFill>
        <p:spPr>
          <a:xfrm>
            <a:off x="1505328" y="1342767"/>
            <a:ext cx="7975998" cy="3182954"/>
          </a:xfrm>
        </p:spPr>
      </p:pic>
      <p:sp>
        <p:nvSpPr>
          <p:cNvPr id="7" name="TextBox 6">
            <a:extLst>
              <a:ext uri="{FF2B5EF4-FFF2-40B4-BE49-F238E27FC236}">
                <a16:creationId xmlns:a16="http://schemas.microsoft.com/office/drawing/2014/main" id="{F01B8EFC-DC43-46E6-B920-D24C292FF6EB}"/>
              </a:ext>
            </a:extLst>
          </p:cNvPr>
          <p:cNvSpPr txBox="1"/>
          <p:nvPr/>
        </p:nvSpPr>
        <p:spPr>
          <a:xfrm>
            <a:off x="838200" y="4525721"/>
            <a:ext cx="11028218" cy="1877437"/>
          </a:xfrm>
          <a:prstGeom prst="rect">
            <a:avLst/>
          </a:prstGeom>
          <a:noFill/>
        </p:spPr>
        <p:txBody>
          <a:bodyPr wrap="square">
            <a:spAutoFit/>
          </a:bodyPr>
          <a:lstStyle/>
          <a:p>
            <a:pPr algn="just"/>
            <a:r>
              <a:rPr lang="en-US"/>
              <a:t>Figure:</a:t>
            </a:r>
            <a:r>
              <a:rPr lang="en-US" sz="1600"/>
              <a:t> Long-term potentiation (LTP) and long-term depression (LTD). </a:t>
            </a:r>
          </a:p>
          <a:p>
            <a:pPr algn="just"/>
            <a:r>
              <a:rPr lang="en-US" sz="1600"/>
              <a:t>Plots of excitatory postsynaptic potential amplitude at a hippocampal synapse over time during two different stimulus patterns. (Left panel) Following a long burst of high-frequency stimulation (100 Hz for 1 s), synapses strengthen, leading to a larger EPSP amplitude, and this is maintained for hours (LTP). The transient spike in strengthening that occurs immediately after the 100 Hz stimulus train results from post-tetanic potentiation. (Right panel) Following a low-frequency train of activity (1 Hz for 20 s), synapses weaken persistently, leading to a smaller EPSP amplitude (LTD).</a:t>
            </a:r>
          </a:p>
          <a:p>
            <a:pPr algn="just"/>
            <a:r>
              <a:rPr lang="en-US"/>
              <a:t>Image from:</a:t>
            </a:r>
            <a:r>
              <a:rPr lang="en-US" sz="1400" i="1"/>
              <a:t> </a:t>
            </a:r>
            <a:r>
              <a:rPr lang="en-US" sz="1400" b="0" i="1">
                <a:solidFill>
                  <a:srgbClr val="000000"/>
                </a:solidFill>
                <a:effectLst/>
                <a:latin typeface="-apple-system"/>
              </a:rPr>
              <a:t>Meriney, Stephen D. (2019). Synaptic Transmission || Synaptic Plasticity. , (), 287–329.</a:t>
            </a:r>
            <a:endParaRPr lang="en-IN" i="1" dirty="0"/>
          </a:p>
        </p:txBody>
      </p:sp>
    </p:spTree>
    <p:extLst>
      <p:ext uri="{BB962C8B-B14F-4D97-AF65-F5344CB8AC3E}">
        <p14:creationId xmlns:p14="http://schemas.microsoft.com/office/powerpoint/2010/main" val="3647058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DCF48-25EE-4555-B851-DFA324F3858C}"/>
              </a:ext>
            </a:extLst>
          </p:cNvPr>
          <p:cNvSpPr>
            <a:spLocks noGrp="1"/>
          </p:cNvSpPr>
          <p:nvPr>
            <p:ph type="title"/>
          </p:nvPr>
        </p:nvSpPr>
        <p:spPr>
          <a:xfrm>
            <a:off x="804672" y="640080"/>
            <a:ext cx="3282696" cy="5257800"/>
          </a:xfrm>
        </p:spPr>
        <p:txBody>
          <a:bodyPr>
            <a:normAutofit/>
          </a:bodyPr>
          <a:lstStyle/>
          <a:p>
            <a:r>
              <a:rPr lang="en-US">
                <a:solidFill>
                  <a:schemeClr val="bg1"/>
                </a:solidFill>
              </a:rPr>
              <a:t>Synaptic plasticity: Adapting the connections</a:t>
            </a:r>
            <a:endParaRPr lang="en-IN">
              <a:solidFill>
                <a:schemeClr val="bg1"/>
              </a:solidFill>
            </a:endParaRPr>
          </a:p>
        </p:txBody>
      </p:sp>
      <p:sp>
        <p:nvSpPr>
          <p:cNvPr id="3" name="Content Placeholder 2">
            <a:extLst>
              <a:ext uri="{FF2B5EF4-FFF2-40B4-BE49-F238E27FC236}">
                <a16:creationId xmlns:a16="http://schemas.microsoft.com/office/drawing/2014/main" id="{8EC8AD4D-04BD-41C1-85F5-3C07C30781B5}"/>
              </a:ext>
            </a:extLst>
          </p:cNvPr>
          <p:cNvSpPr>
            <a:spLocks noGrp="1"/>
          </p:cNvSpPr>
          <p:nvPr>
            <p:ph idx="1"/>
          </p:nvPr>
        </p:nvSpPr>
        <p:spPr>
          <a:xfrm>
            <a:off x="5358384" y="640081"/>
            <a:ext cx="6024654" cy="5257800"/>
          </a:xfrm>
        </p:spPr>
        <p:txBody>
          <a:bodyPr anchor="ctr">
            <a:normAutofit/>
          </a:bodyPr>
          <a:lstStyle/>
          <a:p>
            <a:r>
              <a:rPr lang="en-US" sz="2400" b="1" u="sng"/>
              <a:t>Spike timing dependent plasticity (STDP): </a:t>
            </a:r>
          </a:p>
          <a:p>
            <a:pPr lvl="1"/>
            <a:r>
              <a:rPr lang="en-US"/>
              <a:t>The relative timing of input and output spikes determines the polarity of synaptic change.</a:t>
            </a:r>
          </a:p>
          <a:p>
            <a:r>
              <a:rPr lang="en-US" sz="2400"/>
              <a:t>The timing between presynaptic and postsynaptic spikes</a:t>
            </a:r>
          </a:p>
          <a:p>
            <a:pPr lvl="1"/>
            <a:r>
              <a:rPr lang="en-US"/>
              <a:t>Can determine whether the change in synaptic strength is positive or negative</a:t>
            </a:r>
            <a:endParaRPr lang="en-IN"/>
          </a:p>
          <a:p>
            <a:r>
              <a:rPr lang="en-IN" sz="2400" b="1" i="1"/>
              <a:t>Hebbian STDP</a:t>
            </a:r>
            <a:r>
              <a:rPr lang="en-IN" sz="2400"/>
              <a:t>: </a:t>
            </a:r>
            <a:r>
              <a:rPr lang="en-US" sz="2400"/>
              <a:t>If the presynaptic spike occurs slightly before the postsynaptic spike (e.g., 1–40 ms before), the synapse is strengthened, whereas if the presynaptic spike occurs slightly after (e.g., 1–40 ms after), the synaptic strength is decreased.</a:t>
            </a:r>
          </a:p>
        </p:txBody>
      </p:sp>
    </p:spTree>
    <p:extLst>
      <p:ext uri="{BB962C8B-B14F-4D97-AF65-F5344CB8AC3E}">
        <p14:creationId xmlns:p14="http://schemas.microsoft.com/office/powerpoint/2010/main" val="1169148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D5AEA7-EA9A-4514-A905-5ABBD767F09A}"/>
              </a:ext>
            </a:extLst>
          </p:cNvPr>
          <p:cNvSpPr>
            <a:spLocks noGrp="1"/>
          </p:cNvSpPr>
          <p:nvPr>
            <p:ph type="title"/>
          </p:nvPr>
        </p:nvSpPr>
        <p:spPr>
          <a:xfrm>
            <a:off x="804672" y="640080"/>
            <a:ext cx="3282696" cy="5257800"/>
          </a:xfrm>
        </p:spPr>
        <p:txBody>
          <a:bodyPr>
            <a:normAutofit/>
          </a:bodyPr>
          <a:lstStyle/>
          <a:p>
            <a:r>
              <a:rPr lang="en-US">
                <a:solidFill>
                  <a:schemeClr val="bg1"/>
                </a:solidFill>
              </a:rPr>
              <a:t>Synaptic plasticity: Adapting the connections</a:t>
            </a:r>
            <a:endParaRPr lang="en-IN">
              <a:solidFill>
                <a:schemeClr val="bg1"/>
              </a:solidFill>
            </a:endParaRPr>
          </a:p>
        </p:txBody>
      </p:sp>
      <p:sp>
        <p:nvSpPr>
          <p:cNvPr id="3" name="Content Placeholder 2">
            <a:extLst>
              <a:ext uri="{FF2B5EF4-FFF2-40B4-BE49-F238E27FC236}">
                <a16:creationId xmlns:a16="http://schemas.microsoft.com/office/drawing/2014/main" id="{BF312E2E-7689-45C2-9672-F16B9C775BEE}"/>
              </a:ext>
            </a:extLst>
          </p:cNvPr>
          <p:cNvSpPr>
            <a:spLocks noGrp="1"/>
          </p:cNvSpPr>
          <p:nvPr>
            <p:ph idx="1"/>
          </p:nvPr>
        </p:nvSpPr>
        <p:spPr>
          <a:xfrm>
            <a:off x="5358384" y="640081"/>
            <a:ext cx="6024654" cy="5257800"/>
          </a:xfrm>
        </p:spPr>
        <p:txBody>
          <a:bodyPr anchor="ctr">
            <a:normAutofit/>
          </a:bodyPr>
          <a:lstStyle/>
          <a:p>
            <a:r>
              <a:rPr lang="en-US" sz="2400"/>
              <a:t>Short-term facilitation/depression</a:t>
            </a:r>
          </a:p>
          <a:p>
            <a:pPr lvl="1"/>
            <a:r>
              <a:rPr lang="en-US" dirty="0"/>
              <a:t>The plasticity is rapid but not long-lasting.</a:t>
            </a:r>
            <a:endParaRPr lang="en-IN" dirty="0"/>
          </a:p>
          <a:p>
            <a:r>
              <a:rPr lang="en-US" sz="2400"/>
              <a:t>Short-term depression: The effect of each successive spike in an input spike train (sequence of spikes) is diminished compared to the preceding spike.</a:t>
            </a:r>
          </a:p>
          <a:p>
            <a:r>
              <a:rPr lang="en-US" sz="2400"/>
              <a:t>Short-term facilitation: The effect of each successive spike has a larger effect than its predecessor, until a saturation point is reached</a:t>
            </a:r>
          </a:p>
        </p:txBody>
      </p:sp>
    </p:spTree>
    <p:extLst>
      <p:ext uri="{BB962C8B-B14F-4D97-AF65-F5344CB8AC3E}">
        <p14:creationId xmlns:p14="http://schemas.microsoft.com/office/powerpoint/2010/main" val="1730680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C29DE-409F-4FD6-A03A-F45A61628437}"/>
              </a:ext>
            </a:extLst>
          </p:cNvPr>
          <p:cNvSpPr>
            <a:spLocks noGrp="1"/>
          </p:cNvSpPr>
          <p:nvPr>
            <p:ph type="title"/>
          </p:nvPr>
        </p:nvSpPr>
        <p:spPr>
          <a:xfrm>
            <a:off x="804672" y="640080"/>
            <a:ext cx="3282696" cy="5257800"/>
          </a:xfrm>
        </p:spPr>
        <p:txBody>
          <a:bodyPr>
            <a:normAutofit/>
          </a:bodyPr>
          <a:lstStyle/>
          <a:p>
            <a:r>
              <a:rPr lang="en-US">
                <a:solidFill>
                  <a:schemeClr val="bg1"/>
                </a:solidFill>
              </a:rPr>
              <a:t>Brain Organization, Anatomy, and Function</a:t>
            </a:r>
            <a:endParaRPr lang="en-IN">
              <a:solidFill>
                <a:schemeClr val="bg1"/>
              </a:solidFill>
            </a:endParaRPr>
          </a:p>
        </p:txBody>
      </p:sp>
      <p:sp>
        <p:nvSpPr>
          <p:cNvPr id="14" name="Content Placeholder 2">
            <a:extLst>
              <a:ext uri="{FF2B5EF4-FFF2-40B4-BE49-F238E27FC236}">
                <a16:creationId xmlns:a16="http://schemas.microsoft.com/office/drawing/2014/main" id="{C8BAC9EC-5BAE-4B21-87CD-23C97F946DAF}"/>
              </a:ext>
            </a:extLst>
          </p:cNvPr>
          <p:cNvSpPr>
            <a:spLocks noGrp="1"/>
          </p:cNvSpPr>
          <p:nvPr>
            <p:ph idx="1"/>
          </p:nvPr>
        </p:nvSpPr>
        <p:spPr>
          <a:xfrm>
            <a:off x="5358384" y="640081"/>
            <a:ext cx="6024654" cy="5257800"/>
          </a:xfrm>
        </p:spPr>
        <p:txBody>
          <a:bodyPr anchor="ctr">
            <a:normAutofit/>
          </a:bodyPr>
          <a:lstStyle/>
          <a:p>
            <a:r>
              <a:rPr lang="en-US" sz="2000"/>
              <a:t>The design of a brain-computer interface typically involves choices regarding which brain areas to record from and, in some cases, which brain areas to stimulate.</a:t>
            </a:r>
          </a:p>
          <a:p>
            <a:r>
              <a:rPr lang="en-US" sz="2000"/>
              <a:t>The human nervous system can be broadly divided into </a:t>
            </a:r>
          </a:p>
          <a:p>
            <a:pPr lvl="1"/>
            <a:r>
              <a:rPr lang="en-US" sz="2000"/>
              <a:t>The central nervous system (CNS).</a:t>
            </a:r>
          </a:p>
          <a:p>
            <a:pPr lvl="2"/>
            <a:r>
              <a:rPr lang="en-US"/>
              <a:t>The CNS consists of the brain and the spinal cord. </a:t>
            </a:r>
          </a:p>
          <a:p>
            <a:pPr lvl="1"/>
            <a:r>
              <a:rPr lang="en-US" sz="2000"/>
              <a:t>The peripheral nervous system (PNS). </a:t>
            </a:r>
          </a:p>
          <a:p>
            <a:pPr lvl="2"/>
            <a:r>
              <a:rPr lang="en-US"/>
              <a:t>The PNS consists of the somatic nervous system (neurons connected to skeletal muscles, skin, and sense organs) and the autonomic nervous system (neurons that control visceral functions such as the pumping of the heart, breathing, etc.).</a:t>
            </a:r>
            <a:endParaRPr lang="en-IN"/>
          </a:p>
        </p:txBody>
      </p:sp>
    </p:spTree>
    <p:extLst>
      <p:ext uri="{BB962C8B-B14F-4D97-AF65-F5344CB8AC3E}">
        <p14:creationId xmlns:p14="http://schemas.microsoft.com/office/powerpoint/2010/main" val="31275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C4F82-5588-450C-82CA-DDFF4CFE7B8D}"/>
              </a:ext>
            </a:extLst>
          </p:cNvPr>
          <p:cNvSpPr>
            <a:spLocks noGrp="1"/>
          </p:cNvSpPr>
          <p:nvPr>
            <p:ph type="title"/>
          </p:nvPr>
        </p:nvSpPr>
        <p:spPr/>
        <p:txBody>
          <a:bodyPr/>
          <a:lstStyle/>
          <a:p>
            <a:r>
              <a:rPr lang="en-US"/>
              <a:t>Brain Organization, Anatomy, and Function</a:t>
            </a:r>
            <a:endParaRPr lang="en-IN" dirty="0"/>
          </a:p>
        </p:txBody>
      </p:sp>
      <p:pic>
        <p:nvPicPr>
          <p:cNvPr id="5" name="Content Placeholder 4">
            <a:extLst>
              <a:ext uri="{FF2B5EF4-FFF2-40B4-BE49-F238E27FC236}">
                <a16:creationId xmlns:a16="http://schemas.microsoft.com/office/drawing/2014/main" id="{BFDB29A5-11C4-4F0C-AB18-8627E2E82583}"/>
              </a:ext>
            </a:extLst>
          </p:cNvPr>
          <p:cNvPicPr>
            <a:picLocks noGrp="1" noChangeAspect="1"/>
          </p:cNvPicPr>
          <p:nvPr>
            <p:ph idx="1"/>
          </p:nvPr>
        </p:nvPicPr>
        <p:blipFill>
          <a:blip r:embed="rId2"/>
          <a:stretch>
            <a:fillRect/>
          </a:stretch>
        </p:blipFill>
        <p:spPr>
          <a:xfrm>
            <a:off x="2241755" y="2037383"/>
            <a:ext cx="7561006" cy="3852671"/>
          </a:xfrm>
        </p:spPr>
      </p:pic>
    </p:spTree>
    <p:extLst>
      <p:ext uri="{BB962C8B-B14F-4D97-AF65-F5344CB8AC3E}">
        <p14:creationId xmlns:p14="http://schemas.microsoft.com/office/powerpoint/2010/main" val="1302967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1AF1-D8FA-4B38-8991-475905CD4E59}"/>
              </a:ext>
            </a:extLst>
          </p:cNvPr>
          <p:cNvSpPr>
            <a:spLocks noGrp="1"/>
          </p:cNvSpPr>
          <p:nvPr>
            <p:ph type="title"/>
          </p:nvPr>
        </p:nvSpPr>
        <p:spPr>
          <a:xfrm>
            <a:off x="801098" y="1396289"/>
            <a:ext cx="6356786" cy="1325563"/>
          </a:xfrm>
        </p:spPr>
        <p:txBody>
          <a:bodyPr>
            <a:normAutofit/>
          </a:bodyPr>
          <a:lstStyle/>
          <a:p>
            <a:r>
              <a:rPr lang="en-IN" dirty="0"/>
              <a:t>Skeletal/Somatic Nervous System</a:t>
            </a:r>
          </a:p>
        </p:txBody>
      </p:sp>
      <p:sp>
        <p:nvSpPr>
          <p:cNvPr id="3" name="Content Placeholder 2">
            <a:extLst>
              <a:ext uri="{FF2B5EF4-FFF2-40B4-BE49-F238E27FC236}">
                <a16:creationId xmlns:a16="http://schemas.microsoft.com/office/drawing/2014/main" id="{FDD1F602-6DE5-4EFE-8FB1-5897A80680B9}"/>
              </a:ext>
            </a:extLst>
          </p:cNvPr>
          <p:cNvSpPr>
            <a:spLocks noGrp="1"/>
          </p:cNvSpPr>
          <p:nvPr>
            <p:ph idx="1"/>
          </p:nvPr>
        </p:nvSpPr>
        <p:spPr>
          <a:xfrm>
            <a:off x="805543" y="2871982"/>
            <a:ext cx="5272888" cy="3181684"/>
          </a:xfrm>
        </p:spPr>
        <p:txBody>
          <a:bodyPr anchor="t">
            <a:normAutofit/>
          </a:bodyPr>
          <a:lstStyle/>
          <a:p>
            <a:r>
              <a:rPr lang="en-US" sz="1800" dirty="0"/>
              <a:t>Nerves that connect to voluntary skeletal muscles and to sensory receptors </a:t>
            </a:r>
          </a:p>
          <a:p>
            <a:r>
              <a:rPr lang="en-US" sz="1800" dirty="0"/>
              <a:t>Afferent Nerve Fibers (incoming) </a:t>
            </a:r>
          </a:p>
          <a:p>
            <a:pPr lvl="1"/>
            <a:r>
              <a:rPr lang="en-US" sz="1800" dirty="0"/>
              <a:t>Axons that carry info away from the periphery to the CNS </a:t>
            </a:r>
          </a:p>
          <a:p>
            <a:r>
              <a:rPr lang="en-US" sz="1800" dirty="0"/>
              <a:t>Efferent Nerve Fibers (outgoing) </a:t>
            </a:r>
          </a:p>
          <a:p>
            <a:pPr lvl="1"/>
            <a:r>
              <a:rPr lang="en-US" sz="1800" dirty="0"/>
              <a:t>Axons that carry info from the CNS outward to the periphery</a:t>
            </a:r>
            <a:endParaRPr lang="en-IN" sz="1800" dirty="0"/>
          </a:p>
        </p:txBody>
      </p:sp>
      <p:sp>
        <p:nvSpPr>
          <p:cNvPr id="28"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3">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in a garment&#10;&#10;Description automatically generated with low confidence">
            <a:extLst>
              <a:ext uri="{FF2B5EF4-FFF2-40B4-BE49-F238E27FC236}">
                <a16:creationId xmlns:a16="http://schemas.microsoft.com/office/drawing/2014/main" id="{6CA61A81-C0E0-466A-BE13-2E6F2C90FA1F}"/>
              </a:ext>
            </a:extLst>
          </p:cNvPr>
          <p:cNvPicPr>
            <a:picLocks noChangeAspect="1"/>
          </p:cNvPicPr>
          <p:nvPr/>
        </p:nvPicPr>
        <p:blipFill>
          <a:blip r:embed="rId2"/>
          <a:stretch>
            <a:fillRect/>
          </a:stretch>
        </p:blipFill>
        <p:spPr>
          <a:xfrm>
            <a:off x="8807877" y="1762125"/>
            <a:ext cx="2179309" cy="4335313"/>
          </a:xfrm>
          <a:prstGeom prst="rect">
            <a:avLst/>
          </a:prstGeom>
        </p:spPr>
      </p:pic>
    </p:spTree>
    <p:extLst>
      <p:ext uri="{BB962C8B-B14F-4D97-AF65-F5344CB8AC3E}">
        <p14:creationId xmlns:p14="http://schemas.microsoft.com/office/powerpoint/2010/main" val="198297674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5BD30D0-BD28-4F62-918C-636DDCB3A98E}"/>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Autonomic and Central Nervous System</a:t>
            </a:r>
            <a:endParaRPr lang="en-IN" sz="3800">
              <a:solidFill>
                <a:schemeClr val="bg1"/>
              </a:solidFill>
            </a:endParaRPr>
          </a:p>
        </p:txBody>
      </p:sp>
      <p:cxnSp>
        <p:nvCxnSpPr>
          <p:cNvPr id="13" name="Straight Connector 1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3DF084C-92AD-48FE-B0B6-99EB1D0EA22C}"/>
              </a:ext>
            </a:extLst>
          </p:cNvPr>
          <p:cNvSpPr>
            <a:spLocks noGrp="1"/>
          </p:cNvSpPr>
          <p:nvPr>
            <p:ph idx="1"/>
          </p:nvPr>
        </p:nvSpPr>
        <p:spPr>
          <a:xfrm>
            <a:off x="897769" y="1909192"/>
            <a:ext cx="4586513" cy="3647710"/>
          </a:xfrm>
        </p:spPr>
        <p:txBody>
          <a:bodyPr>
            <a:normAutofit/>
          </a:bodyPr>
          <a:lstStyle/>
          <a:p>
            <a:r>
              <a:rPr lang="en-IN" sz="1700">
                <a:solidFill>
                  <a:schemeClr val="bg1"/>
                </a:solidFill>
              </a:rPr>
              <a:t>Autonomic: Nerves that connect to the heart, blood vessels, smooth muscles, and glands </a:t>
            </a:r>
          </a:p>
          <a:p>
            <a:r>
              <a:rPr lang="en-IN" sz="1700">
                <a:solidFill>
                  <a:schemeClr val="bg1"/>
                </a:solidFill>
              </a:rPr>
              <a:t>CNS = Brain + Spinal Cord </a:t>
            </a:r>
          </a:p>
          <a:p>
            <a:r>
              <a:rPr lang="en-IN" sz="1700">
                <a:solidFill>
                  <a:schemeClr val="bg1"/>
                </a:solidFill>
              </a:rPr>
              <a:t>Spinal Cord</a:t>
            </a:r>
          </a:p>
          <a:p>
            <a:pPr lvl="1"/>
            <a:r>
              <a:rPr lang="en-IN" sz="1700">
                <a:solidFill>
                  <a:schemeClr val="bg1"/>
                </a:solidFill>
              </a:rPr>
              <a:t>Local feedback loops control reflexes </a:t>
            </a:r>
          </a:p>
          <a:p>
            <a:pPr lvl="1"/>
            <a:r>
              <a:rPr lang="en-IN" sz="1700">
                <a:solidFill>
                  <a:schemeClr val="bg1"/>
                </a:solidFill>
              </a:rPr>
              <a:t>Descending motor control signals from the brain activate spinal motor neurons </a:t>
            </a:r>
          </a:p>
          <a:p>
            <a:pPr lvl="1"/>
            <a:r>
              <a:rPr lang="en-IN" sz="1700">
                <a:solidFill>
                  <a:schemeClr val="bg1"/>
                </a:solidFill>
              </a:rPr>
              <a:t>Ascending sensory axons transmit sensory feedback information from muscles and skin back to brain </a:t>
            </a:r>
          </a:p>
        </p:txBody>
      </p:sp>
      <p:cxnSp>
        <p:nvCxnSpPr>
          <p:cNvPr id="15" name="Straight Connector 1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close-up of a person's body&#10;&#10;Description automatically generated with low confidence">
            <a:extLst>
              <a:ext uri="{FF2B5EF4-FFF2-40B4-BE49-F238E27FC236}">
                <a16:creationId xmlns:a16="http://schemas.microsoft.com/office/drawing/2014/main" id="{1E30ACB5-DEF2-4172-8DC1-3B0EB2ECA72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065" r="-3" b="4163"/>
          <a:stretch/>
        </p:blipFill>
        <p:spPr>
          <a:xfrm>
            <a:off x="7295535" y="705115"/>
            <a:ext cx="4336026" cy="5247715"/>
          </a:xfrm>
          <a:prstGeom prst="rect">
            <a:avLst/>
          </a:prstGeom>
        </p:spPr>
      </p:pic>
      <p:sp>
        <p:nvSpPr>
          <p:cNvPr id="6" name="TextBox 5">
            <a:extLst>
              <a:ext uri="{FF2B5EF4-FFF2-40B4-BE49-F238E27FC236}">
                <a16:creationId xmlns:a16="http://schemas.microsoft.com/office/drawing/2014/main" id="{52D22A68-1E65-4EE0-9F13-53232D7C9BC3}"/>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courses.lumenlearning.com/wmopen-psychology/chapter/the-endocrine-system/">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IN" sz="700">
              <a:solidFill>
                <a:srgbClr val="FFFFFF"/>
              </a:solidFill>
            </a:endParaRPr>
          </a:p>
        </p:txBody>
      </p:sp>
    </p:spTree>
    <p:extLst>
      <p:ext uri="{BB962C8B-B14F-4D97-AF65-F5344CB8AC3E}">
        <p14:creationId xmlns:p14="http://schemas.microsoft.com/office/powerpoint/2010/main" val="4178672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1233-4EB3-4FAE-9536-0DB3194BB9BA}"/>
              </a:ext>
            </a:extLst>
          </p:cNvPr>
          <p:cNvSpPr>
            <a:spLocks noGrp="1"/>
          </p:cNvSpPr>
          <p:nvPr>
            <p:ph type="title"/>
          </p:nvPr>
        </p:nvSpPr>
        <p:spPr>
          <a:xfrm>
            <a:off x="648930" y="629266"/>
            <a:ext cx="5121644" cy="1676603"/>
          </a:xfrm>
        </p:spPr>
        <p:txBody>
          <a:bodyPr>
            <a:normAutofit/>
          </a:bodyPr>
          <a:lstStyle/>
          <a:p>
            <a:r>
              <a:rPr lang="en-US"/>
              <a:t>Major Brain Regions: Brain Stem</a:t>
            </a:r>
            <a:endParaRPr lang="en-IN"/>
          </a:p>
        </p:txBody>
      </p:sp>
      <p:sp>
        <p:nvSpPr>
          <p:cNvPr id="3" name="Content Placeholder 2">
            <a:extLst>
              <a:ext uri="{FF2B5EF4-FFF2-40B4-BE49-F238E27FC236}">
                <a16:creationId xmlns:a16="http://schemas.microsoft.com/office/drawing/2014/main" id="{4B0E2E64-0DE0-4278-BB0A-2A08DD4825DE}"/>
              </a:ext>
            </a:extLst>
          </p:cNvPr>
          <p:cNvSpPr>
            <a:spLocks noGrp="1"/>
          </p:cNvSpPr>
          <p:nvPr>
            <p:ph idx="1"/>
          </p:nvPr>
        </p:nvSpPr>
        <p:spPr>
          <a:xfrm>
            <a:off x="648931" y="2438400"/>
            <a:ext cx="5121642" cy="3785419"/>
          </a:xfrm>
        </p:spPr>
        <p:txBody>
          <a:bodyPr>
            <a:normAutofit/>
          </a:bodyPr>
          <a:lstStyle/>
          <a:p>
            <a:r>
              <a:rPr lang="en-US" sz="2000"/>
              <a:t>Medulla: Breathing, muscle tone and blood pressure</a:t>
            </a:r>
          </a:p>
          <a:p>
            <a:r>
              <a:rPr lang="en-US" sz="2000"/>
              <a:t>Pons: Connects brainstem with cerebellum &amp; involved in sleep and arousal </a:t>
            </a:r>
          </a:p>
          <a:p>
            <a:r>
              <a:rPr lang="en-US" sz="2000"/>
              <a:t>Cerebellum: Coordination of voluntary movements and sense of equilibrium</a:t>
            </a:r>
          </a:p>
          <a:p>
            <a:r>
              <a:rPr lang="en-US" sz="2000"/>
              <a:t>Midbrain: Eye movements, visual and auditory reflexes</a:t>
            </a:r>
            <a:endParaRPr lang="en-IN" sz="2000"/>
          </a:p>
        </p:txBody>
      </p:sp>
      <p:sp>
        <p:nvSpPr>
          <p:cNvPr id="21" name="Rectangle 18">
            <a:extLst>
              <a:ext uri="{FF2B5EF4-FFF2-40B4-BE49-F238E27FC236}">
                <a16:creationId xmlns:a16="http://schemas.microsoft.com/office/drawing/2014/main" id="{293F5FFF-2AE2-424B-BE21-49AFFEF68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612" y="2"/>
            <a:ext cx="6101388"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FD8D18F5-5934-4E4A-9EB4-7EC07348AB0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3390" b="3"/>
          <a:stretch/>
        </p:blipFill>
        <p:spPr>
          <a:xfrm>
            <a:off x="6721233" y="640082"/>
            <a:ext cx="4831104" cy="5577837"/>
          </a:xfrm>
          <a:prstGeom prst="rect">
            <a:avLst/>
          </a:prstGeom>
          <a:effectLst/>
        </p:spPr>
      </p:pic>
      <p:cxnSp>
        <p:nvCxnSpPr>
          <p:cNvPr id="15" name="Straight Connector 14">
            <a:extLst>
              <a:ext uri="{FF2B5EF4-FFF2-40B4-BE49-F238E27FC236}">
                <a16:creationId xmlns:a16="http://schemas.microsoft.com/office/drawing/2014/main" id="{A835D291-FF5E-493C-ACD1-4D825ED0A669}"/>
              </a:ext>
            </a:extLst>
          </p:cNvPr>
          <p:cNvCxnSpPr/>
          <p:nvPr/>
        </p:nvCxnSpPr>
        <p:spPr>
          <a:xfrm flipH="1" flipV="1">
            <a:off x="8207478" y="3844413"/>
            <a:ext cx="1084006" cy="8849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A39FF31-BCD4-4061-9007-4234E29D3B91}"/>
              </a:ext>
            </a:extLst>
          </p:cNvPr>
          <p:cNvSpPr txBox="1"/>
          <p:nvPr/>
        </p:nvSpPr>
        <p:spPr>
          <a:xfrm>
            <a:off x="7067040" y="3675136"/>
            <a:ext cx="1465006" cy="338554"/>
          </a:xfrm>
          <a:prstGeom prst="rect">
            <a:avLst/>
          </a:prstGeom>
          <a:noFill/>
        </p:spPr>
        <p:txBody>
          <a:bodyPr wrap="square" rtlCol="0">
            <a:spAutoFit/>
          </a:bodyPr>
          <a:lstStyle/>
          <a:p>
            <a:r>
              <a:rPr lang="en-IN" sz="1600" dirty="0">
                <a:solidFill>
                  <a:schemeClr val="bg1"/>
                </a:solidFill>
              </a:rPr>
              <a:t>Cerebellum</a:t>
            </a:r>
            <a:endParaRPr lang="en-IN" sz="1400" dirty="0">
              <a:solidFill>
                <a:schemeClr val="bg1"/>
              </a:solidFill>
            </a:endParaRPr>
          </a:p>
        </p:txBody>
      </p:sp>
    </p:spTree>
    <p:extLst>
      <p:ext uri="{BB962C8B-B14F-4D97-AF65-F5344CB8AC3E}">
        <p14:creationId xmlns:p14="http://schemas.microsoft.com/office/powerpoint/2010/main" val="195816958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8193" y="0"/>
            <a:ext cx="845379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067739"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7D327-41AD-4212-B84F-D8A8ED9B919B}"/>
              </a:ext>
            </a:extLst>
          </p:cNvPr>
          <p:cNvSpPr>
            <a:spLocks noGrp="1"/>
          </p:cNvSpPr>
          <p:nvPr>
            <p:ph type="title"/>
          </p:nvPr>
        </p:nvSpPr>
        <p:spPr>
          <a:xfrm>
            <a:off x="1156852" y="637763"/>
            <a:ext cx="2568804" cy="1631641"/>
          </a:xfrm>
        </p:spPr>
        <p:txBody>
          <a:bodyPr anchor="t">
            <a:normAutofit/>
          </a:bodyPr>
          <a:lstStyle/>
          <a:p>
            <a:r>
              <a:rPr lang="en-IN" sz="3200">
                <a:solidFill>
                  <a:schemeClr val="bg1"/>
                </a:solidFill>
              </a:rPr>
              <a:t>Major Brain Regions: Diencephalon</a:t>
            </a:r>
          </a:p>
        </p:txBody>
      </p:sp>
      <p:sp>
        <p:nvSpPr>
          <p:cNvPr id="20" name="Rectangle 19">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2" y="2794337"/>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D4F5C0-5B5E-4984-A4EE-7A969886EE65}"/>
              </a:ext>
            </a:extLst>
          </p:cNvPr>
          <p:cNvSpPr>
            <a:spLocks noGrp="1"/>
          </p:cNvSpPr>
          <p:nvPr>
            <p:ph idx="1"/>
          </p:nvPr>
        </p:nvSpPr>
        <p:spPr>
          <a:xfrm>
            <a:off x="1168114" y="3000923"/>
            <a:ext cx="2557542" cy="3176039"/>
          </a:xfrm>
        </p:spPr>
        <p:txBody>
          <a:bodyPr>
            <a:normAutofit/>
          </a:bodyPr>
          <a:lstStyle/>
          <a:p>
            <a:r>
              <a:rPr lang="en-US" sz="1600">
                <a:solidFill>
                  <a:schemeClr val="bg1"/>
                </a:solidFill>
              </a:rPr>
              <a:t>Thalamus: Relay station for all sensory info (except smell) to the cortex</a:t>
            </a:r>
          </a:p>
          <a:p>
            <a:r>
              <a:rPr lang="en-US" sz="1600">
                <a:solidFill>
                  <a:schemeClr val="bg1"/>
                </a:solidFill>
              </a:rPr>
              <a:t>Hypothalamus Regulates basic needs fighting, fleeing, feeding, and mating</a:t>
            </a:r>
            <a:endParaRPr lang="en-IN" sz="1600">
              <a:solidFill>
                <a:schemeClr val="bg1"/>
              </a:solidFill>
            </a:endParaRPr>
          </a:p>
        </p:txBody>
      </p:sp>
      <p:pic>
        <p:nvPicPr>
          <p:cNvPr id="5" name="Picture 4" descr="Diagram&#10;&#10;Description automatically generated">
            <a:extLst>
              <a:ext uri="{FF2B5EF4-FFF2-40B4-BE49-F238E27FC236}">
                <a16:creationId xmlns:a16="http://schemas.microsoft.com/office/drawing/2014/main" id="{5CB8F06B-C9C6-43C4-84A1-39AF41E3624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8" r="2" b="2"/>
          <a:stretch/>
        </p:blipFill>
        <p:spPr>
          <a:xfrm>
            <a:off x="4666834" y="637761"/>
            <a:ext cx="6365960" cy="5576771"/>
          </a:xfrm>
          <a:prstGeom prst="rect">
            <a:avLst/>
          </a:prstGeom>
        </p:spPr>
      </p:pic>
      <p:sp>
        <p:nvSpPr>
          <p:cNvPr id="6" name="TextBox 5">
            <a:extLst>
              <a:ext uri="{FF2B5EF4-FFF2-40B4-BE49-F238E27FC236}">
                <a16:creationId xmlns:a16="http://schemas.microsoft.com/office/drawing/2014/main" id="{4B415066-9142-416F-B6C7-0CD2F1EF460A}"/>
              </a:ext>
            </a:extLst>
          </p:cNvPr>
          <p:cNvSpPr txBox="1"/>
          <p:nvPr/>
        </p:nvSpPr>
        <p:spPr>
          <a:xfrm>
            <a:off x="8725752" y="6014477"/>
            <a:ext cx="2307042"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courses.lumenlearning.com/ap1x94x1/chapter/the-diencephalon/">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Tree>
    <p:extLst>
      <p:ext uri="{BB962C8B-B14F-4D97-AF65-F5344CB8AC3E}">
        <p14:creationId xmlns:p14="http://schemas.microsoft.com/office/powerpoint/2010/main" val="1444347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41E3A-50CB-4DC7-834F-14A61490482B}"/>
              </a:ext>
            </a:extLst>
          </p:cNvPr>
          <p:cNvSpPr>
            <a:spLocks noGrp="1"/>
          </p:cNvSpPr>
          <p:nvPr>
            <p:ph type="title"/>
          </p:nvPr>
        </p:nvSpPr>
        <p:spPr>
          <a:xfrm>
            <a:off x="838200" y="1641752"/>
            <a:ext cx="4391025" cy="1323439"/>
          </a:xfrm>
        </p:spPr>
        <p:txBody>
          <a:bodyPr anchor="t">
            <a:normAutofit/>
          </a:bodyPr>
          <a:lstStyle/>
          <a:p>
            <a:r>
              <a:rPr lang="en-US" sz="3700">
                <a:solidFill>
                  <a:schemeClr val="bg1"/>
                </a:solidFill>
              </a:rPr>
              <a:t>Major Brain Regions: Cerebral Hemispheres</a:t>
            </a:r>
            <a:endParaRPr lang="en-IN" sz="3700">
              <a:solidFill>
                <a:schemeClr val="bg1"/>
              </a:solidFill>
            </a:endParaRPr>
          </a:p>
        </p:txBody>
      </p:sp>
      <p:sp>
        <p:nvSpPr>
          <p:cNvPr id="3" name="Content Placeholder 2">
            <a:extLst>
              <a:ext uri="{FF2B5EF4-FFF2-40B4-BE49-F238E27FC236}">
                <a16:creationId xmlns:a16="http://schemas.microsoft.com/office/drawing/2014/main" id="{A597B491-61F4-4093-A5A3-16F8F6D24E49}"/>
              </a:ext>
            </a:extLst>
          </p:cNvPr>
          <p:cNvSpPr>
            <a:spLocks noGrp="1"/>
          </p:cNvSpPr>
          <p:nvPr>
            <p:ph idx="1"/>
          </p:nvPr>
        </p:nvSpPr>
        <p:spPr>
          <a:xfrm>
            <a:off x="838200" y="3146400"/>
            <a:ext cx="4391025" cy="2454300"/>
          </a:xfrm>
        </p:spPr>
        <p:txBody>
          <a:bodyPr>
            <a:normAutofit/>
          </a:bodyPr>
          <a:lstStyle/>
          <a:p>
            <a:r>
              <a:rPr lang="en-US" sz="2200">
                <a:solidFill>
                  <a:schemeClr val="bg1">
                    <a:alpha val="80000"/>
                  </a:schemeClr>
                </a:solidFill>
              </a:rPr>
              <a:t>Consists of Cerebral cortex, basal ganglia, hippocampus, and amygdala</a:t>
            </a:r>
          </a:p>
          <a:p>
            <a:r>
              <a:rPr lang="en-US" sz="2200">
                <a:solidFill>
                  <a:schemeClr val="bg1">
                    <a:alpha val="80000"/>
                  </a:schemeClr>
                </a:solidFill>
              </a:rPr>
              <a:t>Involved in perception and motor control, cognitive functions, emotion, memory, and learning</a:t>
            </a:r>
            <a:endParaRPr lang="en-IN" sz="2200">
              <a:solidFill>
                <a:schemeClr val="bg1">
                  <a:alpha val="80000"/>
                </a:schemeClr>
              </a:solidFill>
            </a:endParaRPr>
          </a:p>
        </p:txBody>
      </p:sp>
      <p:pic>
        <p:nvPicPr>
          <p:cNvPr id="5" name="Picture 4" descr="Chart, diagram&#10;&#10;Description automatically generated">
            <a:extLst>
              <a:ext uri="{FF2B5EF4-FFF2-40B4-BE49-F238E27FC236}">
                <a16:creationId xmlns:a16="http://schemas.microsoft.com/office/drawing/2014/main" id="{93D1A213-B9C3-468F-B4F3-0E017F7C728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43810" y="1868130"/>
            <a:ext cx="6733605" cy="3333134"/>
          </a:xfrm>
          <a:prstGeom prst="rect">
            <a:avLst/>
          </a:prstGeom>
        </p:spPr>
      </p:pic>
      <p:sp>
        <p:nvSpPr>
          <p:cNvPr id="6" name="TextBox 5">
            <a:extLst>
              <a:ext uri="{FF2B5EF4-FFF2-40B4-BE49-F238E27FC236}">
                <a16:creationId xmlns:a16="http://schemas.microsoft.com/office/drawing/2014/main" id="{E572B0F0-DC33-4DEC-B824-2AFA20969ACE}"/>
              </a:ext>
            </a:extLst>
          </p:cNvPr>
          <p:cNvSpPr txBox="1"/>
          <p:nvPr/>
        </p:nvSpPr>
        <p:spPr>
          <a:xfrm>
            <a:off x="9037109" y="4511524"/>
            <a:ext cx="2319866"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3" tooltip="https://psu.pb.unizin.org/intropsych/chapter/neuron-and-the-brain/">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IN" sz="700">
              <a:solidFill>
                <a:srgbClr val="FFFFFF"/>
              </a:solidFill>
            </a:endParaRPr>
          </a:p>
        </p:txBody>
      </p:sp>
    </p:spTree>
    <p:extLst>
      <p:ext uri="{BB962C8B-B14F-4D97-AF65-F5344CB8AC3E}">
        <p14:creationId xmlns:p14="http://schemas.microsoft.com/office/powerpoint/2010/main" val="2590388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77984-6B61-4418-B457-22BD1AB661CC}"/>
              </a:ext>
            </a:extLst>
          </p:cNvPr>
          <p:cNvSpPr>
            <a:spLocks noGrp="1"/>
          </p:cNvSpPr>
          <p:nvPr>
            <p:ph type="title"/>
          </p:nvPr>
        </p:nvSpPr>
        <p:spPr>
          <a:xfrm>
            <a:off x="6421700" y="713232"/>
            <a:ext cx="5154168" cy="1197864"/>
          </a:xfrm>
        </p:spPr>
        <p:txBody>
          <a:bodyPr>
            <a:normAutofit/>
          </a:bodyPr>
          <a:lstStyle/>
          <a:p>
            <a:r>
              <a:rPr lang="en-US" dirty="0"/>
              <a:t>The Neuron</a:t>
            </a:r>
            <a:endParaRPr lang="en-IN" dirty="0"/>
          </a:p>
        </p:txBody>
      </p:sp>
      <p:pic>
        <p:nvPicPr>
          <p:cNvPr id="5" name="Picture 4" descr="Human brain nerve cells">
            <a:extLst>
              <a:ext uri="{FF2B5EF4-FFF2-40B4-BE49-F238E27FC236}">
                <a16:creationId xmlns:a16="http://schemas.microsoft.com/office/drawing/2014/main" id="{40AA4074-5180-4A63-8B63-366564E4F365}"/>
              </a:ext>
            </a:extLst>
          </p:cNvPr>
          <p:cNvPicPr>
            <a:picLocks noChangeAspect="1"/>
          </p:cNvPicPr>
          <p:nvPr/>
        </p:nvPicPr>
        <p:blipFill rotWithShape="1">
          <a:blip r:embed="rId3"/>
          <a:srcRect l="8970" r="30935"/>
          <a:stretch/>
        </p:blipFill>
        <p:spPr>
          <a:xfrm>
            <a:off x="-48106" y="10"/>
            <a:ext cx="5495089" cy="6857990"/>
          </a:xfrm>
          <a:prstGeom prst="rect">
            <a:avLst/>
          </a:prstGeom>
        </p:spPr>
      </p:pic>
      <p:sp>
        <p:nvSpPr>
          <p:cNvPr id="11"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3328" y="822960"/>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51BE65-2A2B-48A4-B05F-3B689C0D673B}"/>
              </a:ext>
            </a:extLst>
          </p:cNvPr>
          <p:cNvSpPr>
            <a:spLocks noGrp="1"/>
          </p:cNvSpPr>
          <p:nvPr>
            <p:ph idx="1"/>
          </p:nvPr>
        </p:nvSpPr>
        <p:spPr>
          <a:xfrm>
            <a:off x="6421699" y="2048256"/>
            <a:ext cx="5495089" cy="4352544"/>
          </a:xfrm>
        </p:spPr>
        <p:txBody>
          <a:bodyPr anchor="t">
            <a:normAutofit/>
          </a:bodyPr>
          <a:lstStyle/>
          <a:p>
            <a:r>
              <a:rPr lang="en-US" sz="2400" dirty="0"/>
              <a:t>The brain’s unique information processing capabilities arise from its massively parallel and distributed way of computing. </a:t>
            </a:r>
          </a:p>
          <a:p>
            <a:r>
              <a:rPr lang="en-US" sz="2400" dirty="0"/>
              <a:t>The workhorse of the brain is a type of cell known as a </a:t>
            </a:r>
            <a:r>
              <a:rPr lang="en-US" sz="2400" b="1" i="1" dirty="0">
                <a:solidFill>
                  <a:srgbClr val="FFC000"/>
                </a:solidFill>
              </a:rPr>
              <a:t>NEURON</a:t>
            </a:r>
            <a:r>
              <a:rPr lang="en-US" sz="2400" dirty="0"/>
              <a:t>.</a:t>
            </a:r>
          </a:p>
          <a:p>
            <a:r>
              <a:rPr lang="en-US" sz="2400" dirty="0"/>
              <a:t>Neuron is a complex electrochemical device that receives information from hundreds of other neurons, processes this information, and conveys its output to hundreds of other neurons</a:t>
            </a:r>
            <a:endParaRPr lang="en-IN" sz="2400" dirty="0"/>
          </a:p>
        </p:txBody>
      </p:sp>
    </p:spTree>
    <p:extLst>
      <p:ext uri="{BB962C8B-B14F-4D97-AF65-F5344CB8AC3E}">
        <p14:creationId xmlns:p14="http://schemas.microsoft.com/office/powerpoint/2010/main" val="286754820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76E43F0-03AD-4EB8-832F-E3D5F528E53A}"/>
              </a:ext>
            </a:extLst>
          </p:cNvPr>
          <p:cNvPicPr>
            <a:picLocks noChangeAspect="1"/>
          </p:cNvPicPr>
          <p:nvPr/>
        </p:nvPicPr>
        <p:blipFill>
          <a:blip r:embed="rId2"/>
          <a:stretch>
            <a:fillRect/>
          </a:stretch>
        </p:blipFill>
        <p:spPr>
          <a:xfrm>
            <a:off x="1859448" y="643466"/>
            <a:ext cx="8473104" cy="5571067"/>
          </a:xfrm>
          <a:prstGeom prst="rect">
            <a:avLst/>
          </a:prstGeom>
        </p:spPr>
      </p:pic>
    </p:spTree>
    <p:extLst>
      <p:ext uri="{BB962C8B-B14F-4D97-AF65-F5344CB8AC3E}">
        <p14:creationId xmlns:p14="http://schemas.microsoft.com/office/powerpoint/2010/main" val="3156212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206D92-4B68-46DF-960B-FFAB78CC5DAF}"/>
              </a:ext>
            </a:extLst>
          </p:cNvPr>
          <p:cNvPicPr>
            <a:picLocks noGrp="1" noChangeAspect="1"/>
          </p:cNvPicPr>
          <p:nvPr>
            <p:ph idx="1"/>
          </p:nvPr>
        </p:nvPicPr>
        <p:blipFill>
          <a:blip r:embed="rId2"/>
          <a:stretch>
            <a:fillRect/>
          </a:stretch>
        </p:blipFill>
        <p:spPr>
          <a:xfrm>
            <a:off x="2023672" y="643467"/>
            <a:ext cx="8144656" cy="5571066"/>
          </a:xfrm>
          <a:prstGeom prst="rect">
            <a:avLst/>
          </a:prstGeom>
        </p:spPr>
      </p:pic>
    </p:spTree>
    <p:extLst>
      <p:ext uri="{BB962C8B-B14F-4D97-AF65-F5344CB8AC3E}">
        <p14:creationId xmlns:p14="http://schemas.microsoft.com/office/powerpoint/2010/main" val="2402851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577984-6B61-4418-B457-22BD1AB661CC}"/>
              </a:ext>
            </a:extLst>
          </p:cNvPr>
          <p:cNvSpPr>
            <a:spLocks noGrp="1"/>
          </p:cNvSpPr>
          <p:nvPr>
            <p:ph type="title"/>
          </p:nvPr>
        </p:nvSpPr>
        <p:spPr>
          <a:xfrm>
            <a:off x="6421700" y="713232"/>
            <a:ext cx="5154168" cy="1197864"/>
          </a:xfrm>
        </p:spPr>
        <p:txBody>
          <a:bodyPr>
            <a:normAutofit/>
          </a:bodyPr>
          <a:lstStyle/>
          <a:p>
            <a:r>
              <a:rPr lang="en-US" dirty="0"/>
              <a:t>The Neuron</a:t>
            </a:r>
            <a:endParaRPr lang="en-IN" dirty="0"/>
          </a:p>
        </p:txBody>
      </p:sp>
      <p:pic>
        <p:nvPicPr>
          <p:cNvPr id="5" name="Picture 4" descr="Human brain nerve cells">
            <a:extLst>
              <a:ext uri="{FF2B5EF4-FFF2-40B4-BE49-F238E27FC236}">
                <a16:creationId xmlns:a16="http://schemas.microsoft.com/office/drawing/2014/main" id="{40AA4074-5180-4A63-8B63-366564E4F365}"/>
              </a:ext>
            </a:extLst>
          </p:cNvPr>
          <p:cNvPicPr>
            <a:picLocks noChangeAspect="1"/>
          </p:cNvPicPr>
          <p:nvPr/>
        </p:nvPicPr>
        <p:blipFill rotWithShape="1">
          <a:blip r:embed="rId3"/>
          <a:srcRect l="8970" r="30935"/>
          <a:stretch/>
        </p:blipFill>
        <p:spPr>
          <a:xfrm>
            <a:off x="-128317" y="10"/>
            <a:ext cx="5495089" cy="6857990"/>
          </a:xfrm>
          <a:prstGeom prst="rect">
            <a:avLst/>
          </a:prstGeom>
        </p:spPr>
      </p:pic>
      <p:sp>
        <p:nvSpPr>
          <p:cNvPr id="11" name="!!Line">
            <a:extLst>
              <a:ext uri="{FF2B5EF4-FFF2-40B4-BE49-F238E27FC236}">
                <a16:creationId xmlns:a16="http://schemas.microsoft.com/office/drawing/2014/main" id="{29A9EE12-EF77-4DB4-84E4-043DE7235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3328" y="822960"/>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51BE65-2A2B-48A4-B05F-3B689C0D673B}"/>
              </a:ext>
            </a:extLst>
          </p:cNvPr>
          <p:cNvSpPr>
            <a:spLocks noGrp="1"/>
          </p:cNvSpPr>
          <p:nvPr>
            <p:ph idx="1"/>
          </p:nvPr>
        </p:nvSpPr>
        <p:spPr>
          <a:xfrm>
            <a:off x="6421699" y="2048256"/>
            <a:ext cx="5495089" cy="4352544"/>
          </a:xfrm>
        </p:spPr>
        <p:txBody>
          <a:bodyPr anchor="t">
            <a:normAutofit/>
          </a:bodyPr>
          <a:lstStyle/>
          <a:p>
            <a:r>
              <a:rPr lang="en-US" sz="2400" dirty="0"/>
              <a:t> The neuron can be regarded as a leaky bag of charged liquid. </a:t>
            </a:r>
          </a:p>
          <a:p>
            <a:r>
              <a:rPr lang="en-US" sz="2400" dirty="0"/>
              <a:t>The membrane of a neuron is made up of a lipid bi-layer that is impermeable except for openings called ionic channel.</a:t>
            </a:r>
          </a:p>
          <a:p>
            <a:r>
              <a:rPr lang="en-US" sz="2400" dirty="0"/>
              <a:t>The ionic channels selectively allow the passage of a few ions</a:t>
            </a:r>
            <a:endParaRPr lang="en-IN" sz="2400" dirty="0"/>
          </a:p>
        </p:txBody>
      </p:sp>
    </p:spTree>
    <p:extLst>
      <p:ext uri="{BB962C8B-B14F-4D97-AF65-F5344CB8AC3E}">
        <p14:creationId xmlns:p14="http://schemas.microsoft.com/office/powerpoint/2010/main" val="31949869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4C4A19-0015-4361-B46B-621A562C64BB}"/>
              </a:ext>
            </a:extLst>
          </p:cNvPr>
          <p:cNvSpPr>
            <a:spLocks noGrp="1"/>
          </p:cNvSpPr>
          <p:nvPr>
            <p:ph type="title"/>
          </p:nvPr>
        </p:nvSpPr>
        <p:spPr>
          <a:xfrm>
            <a:off x="804672" y="640263"/>
            <a:ext cx="5157216" cy="1344975"/>
          </a:xfrm>
        </p:spPr>
        <p:txBody>
          <a:bodyPr>
            <a:normAutofit/>
          </a:bodyPr>
          <a:lstStyle/>
          <a:p>
            <a:r>
              <a:rPr lang="en-US" sz="4000"/>
              <a:t>The Electrical Personality of a Neuron</a:t>
            </a:r>
            <a:endParaRPr lang="en-IN" sz="4000"/>
          </a:p>
        </p:txBody>
      </p:sp>
      <p:sp>
        <p:nvSpPr>
          <p:cNvPr id="4" name="Content Placeholder 3">
            <a:extLst>
              <a:ext uri="{FF2B5EF4-FFF2-40B4-BE49-F238E27FC236}">
                <a16:creationId xmlns:a16="http://schemas.microsoft.com/office/drawing/2014/main" id="{96195737-5D32-4AF5-B3DB-6FCB5F3E086A}"/>
              </a:ext>
            </a:extLst>
          </p:cNvPr>
          <p:cNvSpPr txBox="1">
            <a:spLocks noGrp="1"/>
          </p:cNvSpPr>
          <p:nvPr>
            <p:ph idx="1"/>
          </p:nvPr>
        </p:nvSpPr>
        <p:spPr>
          <a:xfrm>
            <a:off x="804672" y="2121763"/>
            <a:ext cx="5157216" cy="3773010"/>
          </a:xfrm>
          <a:prstGeom prst="rect">
            <a:avLst/>
          </a:prstGeom>
        </p:spPr>
        <p:txBody>
          <a:bodyPr>
            <a:normAutofit/>
          </a:bodyPr>
          <a:lstStyle/>
          <a:p>
            <a:r>
              <a:rPr lang="en-US" sz="2000"/>
              <a:t>Each neuron maintains a potential difference across its membrane</a:t>
            </a:r>
          </a:p>
          <a:p>
            <a:r>
              <a:rPr lang="en-US" sz="2000"/>
              <a:t>Inside is ±70 to ±80 mV relative to outside </a:t>
            </a:r>
          </a:p>
          <a:p>
            <a:r>
              <a:rPr lang="en-US" sz="2000"/>
              <a:t>[Na+], [Cl- ] and [Ca2+] higher outside; [K+] and organic anions [A- ] higher inside </a:t>
            </a:r>
          </a:p>
          <a:p>
            <a:r>
              <a:rPr lang="en-US" sz="2000"/>
              <a:t>Ionic pump maintains -70 mV difference by expelling Na+ out and allowing K+ ions in</a:t>
            </a:r>
            <a:endParaRPr lang="en-IN" sz="2000"/>
          </a:p>
        </p:txBody>
      </p:sp>
      <p:pic>
        <p:nvPicPr>
          <p:cNvPr id="5" name="Content Placeholder 4">
            <a:extLst>
              <a:ext uri="{FF2B5EF4-FFF2-40B4-BE49-F238E27FC236}">
                <a16:creationId xmlns:a16="http://schemas.microsoft.com/office/drawing/2014/main" id="{4DE4B07B-03C7-45A4-BA27-7969B062BD65}"/>
              </a:ext>
            </a:extLst>
          </p:cNvPr>
          <p:cNvPicPr>
            <a:picLocks noChangeAspect="1"/>
          </p:cNvPicPr>
          <p:nvPr/>
        </p:nvPicPr>
        <p:blipFill>
          <a:blip r:embed="rId2"/>
          <a:stretch>
            <a:fillRect/>
          </a:stretch>
        </p:blipFill>
        <p:spPr>
          <a:xfrm>
            <a:off x="6969642" y="564827"/>
            <a:ext cx="4736963" cy="5572896"/>
          </a:xfrm>
          <a:prstGeom prst="rect">
            <a:avLst/>
          </a:prstGeom>
        </p:spPr>
      </p:pic>
    </p:spTree>
    <p:extLst>
      <p:ext uri="{BB962C8B-B14F-4D97-AF65-F5344CB8AC3E}">
        <p14:creationId xmlns:p14="http://schemas.microsoft.com/office/powerpoint/2010/main" val="32513630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3" descr="3D neurons connecting">
            <a:extLst>
              <a:ext uri="{FF2B5EF4-FFF2-40B4-BE49-F238E27FC236}">
                <a16:creationId xmlns:a16="http://schemas.microsoft.com/office/drawing/2014/main" id="{34FFF7B5-D170-43D5-8CD6-12AA41C1387E}"/>
              </a:ext>
            </a:extLst>
          </p:cNvPr>
          <p:cNvPicPr>
            <a:picLocks noChangeAspect="1"/>
          </p:cNvPicPr>
          <p:nvPr/>
        </p:nvPicPr>
        <p:blipFill rotWithShape="1">
          <a:blip r:embed="rId2">
            <a:alphaModFix amt="50000"/>
          </a:blip>
          <a:srcRect t="8113" b="7617"/>
          <a:stretch/>
        </p:blipFill>
        <p:spPr>
          <a:xfrm>
            <a:off x="20" y="1"/>
            <a:ext cx="12191980" cy="6857999"/>
          </a:xfrm>
          <a:prstGeom prst="rect">
            <a:avLst/>
          </a:prstGeom>
        </p:spPr>
      </p:pic>
      <p:sp>
        <p:nvSpPr>
          <p:cNvPr id="2" name="Title 1">
            <a:extLst>
              <a:ext uri="{FF2B5EF4-FFF2-40B4-BE49-F238E27FC236}">
                <a16:creationId xmlns:a16="http://schemas.microsoft.com/office/drawing/2014/main" id="{DA2AA53E-4BF4-46EB-B755-4A6B83C6AAF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b="1">
                <a:solidFill>
                  <a:srgbClr val="FFFFFF"/>
                </a:solidFill>
              </a:rPr>
              <a:t>How can the electrical potential be changed in local regions of a neuron? </a:t>
            </a:r>
          </a:p>
        </p:txBody>
      </p:sp>
    </p:spTree>
    <p:extLst>
      <p:ext uri="{BB962C8B-B14F-4D97-AF65-F5344CB8AC3E}">
        <p14:creationId xmlns:p14="http://schemas.microsoft.com/office/powerpoint/2010/main" val="136401685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CE52C1A-F2FC-4E17-B996-DEB3A0BEA982}"/>
              </a:ext>
            </a:extLst>
          </p:cNvPr>
          <p:cNvSpPr>
            <a:spLocks noGrp="1"/>
          </p:cNvSpPr>
          <p:nvPr>
            <p:ph type="title"/>
          </p:nvPr>
        </p:nvSpPr>
        <p:spPr>
          <a:xfrm>
            <a:off x="804672" y="640263"/>
            <a:ext cx="5157216" cy="1344975"/>
          </a:xfrm>
        </p:spPr>
        <p:txBody>
          <a:bodyPr>
            <a:normAutofit/>
          </a:bodyPr>
          <a:lstStyle/>
          <a:p>
            <a:r>
              <a:rPr lang="en-IN" sz="4000"/>
              <a:t>Ionic Channels: The Gatekeepers</a:t>
            </a:r>
          </a:p>
        </p:txBody>
      </p:sp>
      <p:sp>
        <p:nvSpPr>
          <p:cNvPr id="3" name="Content Placeholder 2">
            <a:extLst>
              <a:ext uri="{FF2B5EF4-FFF2-40B4-BE49-F238E27FC236}">
                <a16:creationId xmlns:a16="http://schemas.microsoft.com/office/drawing/2014/main" id="{40C03BCE-5AB1-497E-9C7C-4C7D73FEF63B}"/>
              </a:ext>
            </a:extLst>
          </p:cNvPr>
          <p:cNvSpPr>
            <a:spLocks noGrp="1"/>
          </p:cNvSpPr>
          <p:nvPr>
            <p:ph idx="1"/>
          </p:nvPr>
        </p:nvSpPr>
        <p:spPr>
          <a:xfrm>
            <a:off x="804672" y="2121763"/>
            <a:ext cx="5157216" cy="3773010"/>
          </a:xfrm>
        </p:spPr>
        <p:txBody>
          <a:bodyPr>
            <a:normAutofit/>
          </a:bodyPr>
          <a:lstStyle/>
          <a:p>
            <a:r>
              <a:rPr lang="en-US" sz="2000"/>
              <a:t>Proteins in membranes act as channels that allow specific ions to pass through. </a:t>
            </a:r>
          </a:p>
          <a:p>
            <a:pPr lvl="1"/>
            <a:r>
              <a:rPr lang="en-US" sz="2000"/>
              <a:t>E.g.: Pass K+ but not Cl- or Na+</a:t>
            </a:r>
          </a:p>
          <a:p>
            <a:r>
              <a:rPr lang="en-US" sz="2000"/>
              <a:t>These </a:t>
            </a:r>
            <a:r>
              <a:rPr lang="en-US" sz="2000" b="1"/>
              <a:t>IONIC CHANNELS </a:t>
            </a:r>
            <a:r>
              <a:rPr lang="en-US" sz="2000"/>
              <a:t>are gated</a:t>
            </a:r>
          </a:p>
          <a:p>
            <a:pPr lvl="1"/>
            <a:r>
              <a:rPr lang="en-US" sz="2000"/>
              <a:t>Voltage-gated: Probability of opening depends on membrane voltage</a:t>
            </a:r>
          </a:p>
          <a:p>
            <a:pPr lvl="1"/>
            <a:r>
              <a:rPr lang="en-US" sz="2000"/>
              <a:t>Chemically-gated: Binding to a chemical causes channel to open</a:t>
            </a:r>
          </a:p>
          <a:p>
            <a:pPr lvl="1"/>
            <a:r>
              <a:rPr lang="en-US" sz="2000"/>
              <a:t>Mechanically-gated: Sensitive to pressure or stretch</a:t>
            </a:r>
          </a:p>
        </p:txBody>
      </p:sp>
      <p:pic>
        <p:nvPicPr>
          <p:cNvPr id="5" name="Picture 4" descr="Diagram&#10;&#10;Description automatically generated">
            <a:extLst>
              <a:ext uri="{FF2B5EF4-FFF2-40B4-BE49-F238E27FC236}">
                <a16:creationId xmlns:a16="http://schemas.microsoft.com/office/drawing/2014/main" id="{2CE96C4F-540F-4D97-97FA-70C8B6CDB840}"/>
              </a:ext>
            </a:extLst>
          </p:cNvPr>
          <p:cNvPicPr>
            <a:picLocks noChangeAspect="1"/>
          </p:cNvPicPr>
          <p:nvPr/>
        </p:nvPicPr>
        <p:blipFill>
          <a:blip r:embed="rId2"/>
          <a:stretch>
            <a:fillRect/>
          </a:stretch>
        </p:blipFill>
        <p:spPr>
          <a:xfrm>
            <a:off x="6969642" y="581122"/>
            <a:ext cx="4736963" cy="5540307"/>
          </a:xfrm>
          <a:prstGeom prst="rect">
            <a:avLst/>
          </a:prstGeom>
        </p:spPr>
      </p:pic>
    </p:spTree>
    <p:extLst>
      <p:ext uri="{BB962C8B-B14F-4D97-AF65-F5344CB8AC3E}">
        <p14:creationId xmlns:p14="http://schemas.microsoft.com/office/powerpoint/2010/main" val="10464359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919549-A252-41E6-AA49-CA7EF3EEFE42}"/>
              </a:ext>
            </a:extLst>
          </p:cNvPr>
          <p:cNvSpPr>
            <a:spLocks noGrp="1"/>
          </p:cNvSpPr>
          <p:nvPr>
            <p:ph type="title"/>
          </p:nvPr>
        </p:nvSpPr>
        <p:spPr>
          <a:xfrm>
            <a:off x="804672" y="640263"/>
            <a:ext cx="5157216" cy="1344975"/>
          </a:xfrm>
        </p:spPr>
        <p:txBody>
          <a:bodyPr>
            <a:normAutofit/>
          </a:bodyPr>
          <a:lstStyle/>
          <a:p>
            <a:r>
              <a:rPr lang="en-US" sz="4000"/>
              <a:t>Gated Channels allow Neuronal Signaling</a:t>
            </a:r>
            <a:endParaRPr lang="en-IN" sz="4000"/>
          </a:p>
        </p:txBody>
      </p:sp>
      <p:sp>
        <p:nvSpPr>
          <p:cNvPr id="3" name="Content Placeholder 2">
            <a:extLst>
              <a:ext uri="{FF2B5EF4-FFF2-40B4-BE49-F238E27FC236}">
                <a16:creationId xmlns:a16="http://schemas.microsoft.com/office/drawing/2014/main" id="{6F300731-727A-4595-A210-558B2FC40A4A}"/>
              </a:ext>
            </a:extLst>
          </p:cNvPr>
          <p:cNvSpPr>
            <a:spLocks noGrp="1"/>
          </p:cNvSpPr>
          <p:nvPr>
            <p:ph idx="1"/>
          </p:nvPr>
        </p:nvSpPr>
        <p:spPr>
          <a:xfrm>
            <a:off x="804672" y="2121763"/>
            <a:ext cx="5157216" cy="3773010"/>
          </a:xfrm>
        </p:spPr>
        <p:txBody>
          <a:bodyPr>
            <a:normAutofit/>
          </a:bodyPr>
          <a:lstStyle/>
          <a:p>
            <a:r>
              <a:rPr lang="en-IN" sz="2000" dirty="0"/>
              <a:t>Inputs from other neurons -&gt; </a:t>
            </a:r>
            <a:r>
              <a:rPr lang="en-IN" sz="2000" dirty="0">
                <a:solidFill>
                  <a:schemeClr val="accent2"/>
                </a:solidFill>
              </a:rPr>
              <a:t>chemically-gated channels</a:t>
            </a:r>
            <a:r>
              <a:rPr lang="en-IN" sz="2000" dirty="0"/>
              <a:t> (at “</a:t>
            </a:r>
            <a:r>
              <a:rPr lang="en-IN" sz="2000" dirty="0">
                <a:solidFill>
                  <a:schemeClr val="accent2"/>
                </a:solidFill>
              </a:rPr>
              <a:t>synapses</a:t>
            </a:r>
            <a:r>
              <a:rPr lang="en-IN" sz="2000" dirty="0"/>
              <a:t>”) -&gt; Changes in local membrane potential </a:t>
            </a:r>
          </a:p>
          <a:p>
            <a:r>
              <a:rPr lang="en-IN" sz="2000" dirty="0"/>
              <a:t>This causes opening/closing of </a:t>
            </a:r>
            <a:r>
              <a:rPr lang="en-IN" sz="2000" dirty="0">
                <a:solidFill>
                  <a:srgbClr val="0070C0"/>
                </a:solidFill>
              </a:rPr>
              <a:t>voltage-gated channels </a:t>
            </a:r>
            <a:r>
              <a:rPr lang="en-IN" sz="2000" dirty="0"/>
              <a:t>in dendrites, body, and axon, resulting in </a:t>
            </a:r>
            <a:r>
              <a:rPr lang="en-IN" sz="2000" dirty="0">
                <a:solidFill>
                  <a:srgbClr val="92D050"/>
                </a:solidFill>
              </a:rPr>
              <a:t>depolarization</a:t>
            </a:r>
            <a:r>
              <a:rPr lang="en-IN" sz="2000" dirty="0"/>
              <a:t> (positive change in voltage) or </a:t>
            </a:r>
            <a:r>
              <a:rPr lang="en-IN" sz="2000" dirty="0">
                <a:solidFill>
                  <a:srgbClr val="FF0000"/>
                </a:solidFill>
              </a:rPr>
              <a:t>hyperpolarization</a:t>
            </a:r>
            <a:r>
              <a:rPr lang="en-IN" sz="2000" dirty="0"/>
              <a:t> (negative change)</a:t>
            </a:r>
          </a:p>
        </p:txBody>
      </p:sp>
      <p:pic>
        <p:nvPicPr>
          <p:cNvPr id="5" name="Picture 4" descr="Diagram&#10;&#10;Description automatically generated">
            <a:extLst>
              <a:ext uri="{FF2B5EF4-FFF2-40B4-BE49-F238E27FC236}">
                <a16:creationId xmlns:a16="http://schemas.microsoft.com/office/drawing/2014/main" id="{EE8DD55A-6C9F-4F66-9FEA-B8C83FC7ACAA}"/>
              </a:ext>
            </a:extLst>
          </p:cNvPr>
          <p:cNvPicPr>
            <a:picLocks noChangeAspect="1"/>
          </p:cNvPicPr>
          <p:nvPr/>
        </p:nvPicPr>
        <p:blipFill>
          <a:blip r:embed="rId2"/>
          <a:stretch>
            <a:fillRect/>
          </a:stretch>
        </p:blipFill>
        <p:spPr>
          <a:xfrm>
            <a:off x="6969642" y="955011"/>
            <a:ext cx="4736963" cy="4792529"/>
          </a:xfrm>
          <a:prstGeom prst="rect">
            <a:avLst/>
          </a:prstGeom>
        </p:spPr>
      </p:pic>
    </p:spTree>
    <p:extLst>
      <p:ext uri="{BB962C8B-B14F-4D97-AF65-F5344CB8AC3E}">
        <p14:creationId xmlns:p14="http://schemas.microsoft.com/office/powerpoint/2010/main" val="377761503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23B957-A6A2-4917-B8BB-5A35AC89C3C5}"/>
              </a:ext>
            </a:extLst>
          </p:cNvPr>
          <p:cNvSpPr>
            <a:spLocks noGrp="1"/>
          </p:cNvSpPr>
          <p:nvPr>
            <p:ph type="title"/>
          </p:nvPr>
        </p:nvSpPr>
        <p:spPr>
          <a:xfrm>
            <a:off x="804672" y="640080"/>
            <a:ext cx="3282696" cy="5257800"/>
          </a:xfrm>
        </p:spPr>
        <p:txBody>
          <a:bodyPr>
            <a:normAutofit/>
          </a:bodyPr>
          <a:lstStyle/>
          <a:p>
            <a:r>
              <a:rPr lang="en-IN">
                <a:solidFill>
                  <a:schemeClr val="bg1"/>
                </a:solidFill>
              </a:rPr>
              <a:t>Regions of Neurons</a:t>
            </a:r>
          </a:p>
        </p:txBody>
      </p:sp>
      <p:sp>
        <p:nvSpPr>
          <p:cNvPr id="3" name="Content Placeholder 2">
            <a:extLst>
              <a:ext uri="{FF2B5EF4-FFF2-40B4-BE49-F238E27FC236}">
                <a16:creationId xmlns:a16="http://schemas.microsoft.com/office/drawing/2014/main" id="{6E2CC816-527A-4CA5-B5F1-278274370FFE}"/>
              </a:ext>
            </a:extLst>
          </p:cNvPr>
          <p:cNvSpPr>
            <a:spLocks noGrp="1"/>
          </p:cNvSpPr>
          <p:nvPr>
            <p:ph idx="1"/>
          </p:nvPr>
        </p:nvSpPr>
        <p:spPr>
          <a:xfrm>
            <a:off x="5358384" y="640081"/>
            <a:ext cx="6024654" cy="5257800"/>
          </a:xfrm>
        </p:spPr>
        <p:txBody>
          <a:bodyPr anchor="ctr">
            <a:normAutofit/>
          </a:bodyPr>
          <a:lstStyle/>
          <a:p>
            <a:r>
              <a:rPr lang="en-US" sz="2000" dirty="0"/>
              <a:t>Neurons in different regions of the brain have different morphological structures</a:t>
            </a:r>
          </a:p>
          <a:p>
            <a:r>
              <a:rPr lang="en-US" sz="2000" dirty="0"/>
              <a:t>The typical structure includes a </a:t>
            </a:r>
            <a:r>
              <a:rPr lang="en-US" sz="2000" dirty="0">
                <a:solidFill>
                  <a:srgbClr val="FF0000"/>
                </a:solidFill>
              </a:rPr>
              <a:t>cell body </a:t>
            </a:r>
            <a:r>
              <a:rPr lang="en-US" sz="2000" dirty="0"/>
              <a:t>(called the soma) connected to a tree-like structure with branches called </a:t>
            </a:r>
            <a:r>
              <a:rPr lang="en-US" sz="2000" dirty="0">
                <a:solidFill>
                  <a:srgbClr val="00B050"/>
                </a:solidFill>
              </a:rPr>
              <a:t>dendrites</a:t>
            </a:r>
          </a:p>
          <a:p>
            <a:r>
              <a:rPr lang="en-US" sz="2000" dirty="0"/>
              <a:t>A single branch called the </a:t>
            </a:r>
            <a:r>
              <a:rPr lang="en-US" sz="2000" dirty="0">
                <a:solidFill>
                  <a:srgbClr val="00B0F0"/>
                </a:solidFill>
              </a:rPr>
              <a:t>axon</a:t>
            </a:r>
            <a:r>
              <a:rPr lang="en-US" sz="2000" dirty="0"/>
              <a:t> that emanates from the soma and conveys the output spike to other neurons. </a:t>
            </a:r>
          </a:p>
          <a:p>
            <a:r>
              <a:rPr lang="en-US" sz="2000" dirty="0"/>
              <a:t>The </a:t>
            </a:r>
            <a:r>
              <a:rPr lang="en-US" sz="2000" dirty="0">
                <a:solidFill>
                  <a:srgbClr val="7030A0"/>
                </a:solidFill>
              </a:rPr>
              <a:t>spike</a:t>
            </a:r>
            <a:r>
              <a:rPr lang="en-US" sz="2000" dirty="0"/>
              <a:t> is typically initiated near the junction of the soma and axon and propagates down the length of the axon. </a:t>
            </a:r>
          </a:p>
          <a:p>
            <a:r>
              <a:rPr lang="en-US" sz="2000" dirty="0"/>
              <a:t>Many axons are covered by </a:t>
            </a:r>
            <a:r>
              <a:rPr lang="en-US" sz="2000" dirty="0">
                <a:solidFill>
                  <a:schemeClr val="accent2">
                    <a:lumMod val="75000"/>
                  </a:schemeClr>
                </a:solidFill>
              </a:rPr>
              <a:t>myelin</a:t>
            </a:r>
            <a:r>
              <a:rPr lang="en-US" sz="2000" dirty="0"/>
              <a:t>, a white sheath that significantly boosts the speed of propagation of the spike over long distances.</a:t>
            </a:r>
          </a:p>
        </p:txBody>
      </p:sp>
    </p:spTree>
    <p:extLst>
      <p:ext uri="{BB962C8B-B14F-4D97-AF65-F5344CB8AC3E}">
        <p14:creationId xmlns:p14="http://schemas.microsoft.com/office/powerpoint/2010/main" val="2477865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2678</TotalTime>
  <Words>1891</Words>
  <Application>Microsoft Office PowerPoint</Application>
  <PresentationFormat>Widescreen</PresentationFormat>
  <Paragraphs>135</Paragraphs>
  <Slides>31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Calibri Light</vt:lpstr>
      <vt:lpstr>Office Theme</vt:lpstr>
      <vt:lpstr>Basics of Neuroscience for BCI</vt:lpstr>
      <vt:lpstr>The Human Brain</vt:lpstr>
      <vt:lpstr>The Neuron</vt:lpstr>
      <vt:lpstr>The Neuron</vt:lpstr>
      <vt:lpstr>The Electrical Personality of a Neuron</vt:lpstr>
      <vt:lpstr>How can the electrical potential be changed in local regions of a neuron? </vt:lpstr>
      <vt:lpstr>Ionic Channels: The Gatekeepers</vt:lpstr>
      <vt:lpstr>Gated Channels allow Neuronal Signaling</vt:lpstr>
      <vt:lpstr>Regions of Neurons</vt:lpstr>
      <vt:lpstr>PowerPoint Presentation</vt:lpstr>
      <vt:lpstr>Synapse</vt:lpstr>
      <vt:lpstr>Synapse</vt:lpstr>
      <vt:lpstr>Synapse</vt:lpstr>
      <vt:lpstr>An Excitatory Synapse</vt:lpstr>
      <vt:lpstr>An Inhibitory Synapse</vt:lpstr>
      <vt:lpstr>Action Potential or Spikes</vt:lpstr>
      <vt:lpstr>Spike Generation </vt:lpstr>
      <vt:lpstr>Synaptic plasticity: Adapting the connections</vt:lpstr>
      <vt:lpstr>Synaptic plasticity: Adapting the connections</vt:lpstr>
      <vt:lpstr>Synaptic plasticity: Adapting the connections</vt:lpstr>
      <vt:lpstr>Synaptic plasticity: Adapting the connections</vt:lpstr>
      <vt:lpstr>Synaptic plasticity: Adapting the connections</vt:lpstr>
      <vt:lpstr>Brain Organization, Anatomy, and Function</vt:lpstr>
      <vt:lpstr>Brain Organization, Anatomy, and Function</vt:lpstr>
      <vt:lpstr>Skeletal/Somatic Nervous System</vt:lpstr>
      <vt:lpstr>Autonomic and Central Nervous System</vt:lpstr>
      <vt:lpstr>Major Brain Regions: Brain Stem</vt:lpstr>
      <vt:lpstr>Major Brain Regions: Diencephalon</vt:lpstr>
      <vt:lpstr>Major Brain Regions: Cerebral Hemispheres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Neuroscience for BCI</dc:title>
  <dc:creator>Dr.Annushree Bablani</dc:creator>
  <cp:lastModifiedBy>Dr.Annushree Bablani</cp:lastModifiedBy>
  <cp:revision>66</cp:revision>
  <dcterms:created xsi:type="dcterms:W3CDTF">2022-01-12T12:24:52Z</dcterms:created>
  <dcterms:modified xsi:type="dcterms:W3CDTF">2022-01-27T06:27:44Z</dcterms:modified>
</cp:coreProperties>
</file>